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0" r:id="rId1"/>
  </p:sldMasterIdLst>
  <p:notesMasterIdLst>
    <p:notesMasterId r:id="rId27"/>
  </p:notesMasterIdLst>
  <p:handoutMasterIdLst>
    <p:handoutMasterId r:id="rId28"/>
  </p:handoutMasterIdLst>
  <p:sldIdLst>
    <p:sldId id="261" r:id="rId2"/>
    <p:sldId id="310" r:id="rId3"/>
    <p:sldId id="362" r:id="rId4"/>
    <p:sldId id="412" r:id="rId5"/>
    <p:sldId id="413" r:id="rId6"/>
    <p:sldId id="414" r:id="rId7"/>
    <p:sldId id="415" r:id="rId8"/>
    <p:sldId id="416" r:id="rId9"/>
    <p:sldId id="417" r:id="rId10"/>
    <p:sldId id="418" r:id="rId11"/>
    <p:sldId id="422" r:id="rId12"/>
    <p:sldId id="442" r:id="rId13"/>
    <p:sldId id="423" r:id="rId14"/>
    <p:sldId id="441" r:id="rId15"/>
    <p:sldId id="424" r:id="rId16"/>
    <p:sldId id="425" r:id="rId17"/>
    <p:sldId id="426" r:id="rId18"/>
    <p:sldId id="443" r:id="rId19"/>
    <p:sldId id="439" r:id="rId20"/>
    <p:sldId id="440" r:id="rId21"/>
    <p:sldId id="444" r:id="rId22"/>
    <p:sldId id="445" r:id="rId23"/>
    <p:sldId id="446" r:id="rId24"/>
    <p:sldId id="430" r:id="rId25"/>
    <p:sldId id="438" r:id="rId26"/>
  </p:sldIdLst>
  <p:sldSz cx="9144000" cy="6858000" type="screen4x3"/>
  <p:notesSz cx="6645275" cy="9906000"/>
  <p:defaultTextStyle>
    <a:defPPr>
      <a:defRPr lang="da-DK"/>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6E6E"/>
    <a:srgbClr val="EAEAEA"/>
    <a:srgbClr val="2A216A"/>
    <a:srgbClr val="000000"/>
    <a:srgbClr val="7C4218"/>
    <a:srgbClr val="DDDDDD"/>
    <a:srgbClr val="FF3718"/>
    <a:srgbClr val="E13718"/>
    <a:srgbClr val="3260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031" autoAdjust="0"/>
    <p:restoredTop sz="94629" autoAdjust="0"/>
  </p:normalViewPr>
  <p:slideViewPr>
    <p:cSldViewPr>
      <p:cViewPr varScale="1">
        <p:scale>
          <a:sx n="70" d="100"/>
          <a:sy n="70" d="100"/>
        </p:scale>
        <p:origin x="-1152" y="-90"/>
      </p:cViewPr>
      <p:guideLst>
        <p:guide orient="horz" pos="1026"/>
        <p:guide orient="horz" pos="618"/>
        <p:guide orient="horz" pos="3974"/>
        <p:guide pos="657"/>
        <p:guide pos="5103"/>
        <p:guide pos="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64" y="-78"/>
      </p:cViewPr>
      <p:guideLst>
        <p:guide orient="horz" pos="3120"/>
        <p:guide pos="209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a-DK" dirty="0"/>
          </a:p>
        </p:txBody>
      </p:sp>
      <p:sp>
        <p:nvSpPr>
          <p:cNvPr id="160771" name="Rectangle 3"/>
          <p:cNvSpPr>
            <a:spLocks noGrp="1" noChangeArrowheads="1"/>
          </p:cNvSpPr>
          <p:nvPr>
            <p:ph type="dt" sz="quarter" idx="1"/>
          </p:nvPr>
        </p:nvSpPr>
        <p:spPr bwMode="auto">
          <a:xfrm>
            <a:off x="3733800" y="0"/>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a-DK" dirty="0"/>
          </a:p>
        </p:txBody>
      </p:sp>
      <p:sp>
        <p:nvSpPr>
          <p:cNvPr id="160772" name="Rectangle 4"/>
          <p:cNvSpPr>
            <a:spLocks noGrp="1" noChangeArrowheads="1"/>
          </p:cNvSpPr>
          <p:nvPr>
            <p:ph type="ftr" sz="quarter" idx="2"/>
          </p:nvPr>
        </p:nvSpPr>
        <p:spPr bwMode="auto">
          <a:xfrm>
            <a:off x="0" y="9372600"/>
            <a:ext cx="28956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a-DK"/>
          </a:p>
        </p:txBody>
      </p:sp>
      <p:sp>
        <p:nvSpPr>
          <p:cNvPr id="160773" name="Rectangle 5"/>
          <p:cNvSpPr>
            <a:spLocks noGrp="1" noChangeArrowheads="1"/>
          </p:cNvSpPr>
          <p:nvPr>
            <p:ph type="sldNum" sz="quarter" idx="3"/>
          </p:nvPr>
        </p:nvSpPr>
        <p:spPr bwMode="auto">
          <a:xfrm>
            <a:off x="3733800" y="9372600"/>
            <a:ext cx="28956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6F57296-C12E-4D3F-AB9E-0DE49F76E4B2}" type="slidenum">
              <a:rPr lang="da-DK"/>
              <a:pPr>
                <a:defRPr/>
              </a:pPr>
              <a:t>‹nr.›</a:t>
            </a:fld>
            <a:endParaRPr lang="da-DK"/>
          </a:p>
        </p:txBody>
      </p:sp>
    </p:spTree>
    <p:extLst>
      <p:ext uri="{BB962C8B-B14F-4D97-AF65-F5344CB8AC3E}">
        <p14:creationId xmlns:p14="http://schemas.microsoft.com/office/powerpoint/2010/main" val="3096904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7972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a-DK"/>
          </a:p>
        </p:txBody>
      </p:sp>
      <p:sp>
        <p:nvSpPr>
          <p:cNvPr id="7171" name="Rectangle 3"/>
          <p:cNvSpPr>
            <a:spLocks noGrp="1" noChangeArrowheads="1"/>
          </p:cNvSpPr>
          <p:nvPr>
            <p:ph type="dt" idx="1"/>
          </p:nvPr>
        </p:nvSpPr>
        <p:spPr bwMode="auto">
          <a:xfrm>
            <a:off x="3765550" y="0"/>
            <a:ext cx="2879725"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a-DK"/>
          </a:p>
        </p:txBody>
      </p:sp>
      <p:sp>
        <p:nvSpPr>
          <p:cNvPr id="35844" name="Rectangle 4"/>
          <p:cNvSpPr>
            <a:spLocks noGrp="1" noRot="1" noChangeAspect="1" noChangeArrowheads="1" noTextEdit="1"/>
          </p:cNvSpPr>
          <p:nvPr>
            <p:ph type="sldImg" idx="2"/>
          </p:nvPr>
        </p:nvSpPr>
        <p:spPr bwMode="auto">
          <a:xfrm>
            <a:off x="846138" y="742950"/>
            <a:ext cx="4953000" cy="37147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85825" y="4705350"/>
            <a:ext cx="4873625"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7174" name="Rectangle 6"/>
          <p:cNvSpPr>
            <a:spLocks noGrp="1" noChangeArrowheads="1"/>
          </p:cNvSpPr>
          <p:nvPr>
            <p:ph type="ftr" sz="quarter" idx="4"/>
          </p:nvPr>
        </p:nvSpPr>
        <p:spPr bwMode="auto">
          <a:xfrm>
            <a:off x="0" y="9410700"/>
            <a:ext cx="2879725"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a-DK"/>
          </a:p>
        </p:txBody>
      </p:sp>
      <p:sp>
        <p:nvSpPr>
          <p:cNvPr id="7175" name="Rectangle 7"/>
          <p:cNvSpPr>
            <a:spLocks noGrp="1" noChangeArrowheads="1"/>
          </p:cNvSpPr>
          <p:nvPr>
            <p:ph type="sldNum" sz="quarter" idx="5"/>
          </p:nvPr>
        </p:nvSpPr>
        <p:spPr bwMode="auto">
          <a:xfrm>
            <a:off x="3765550" y="9410700"/>
            <a:ext cx="2879725"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6A51F68-EBD2-46E6-B3CE-CA208D1E2DA6}" type="slidenum">
              <a:rPr lang="da-DK"/>
              <a:pPr>
                <a:defRPr/>
              </a:pPr>
              <a:t>‹nr.›</a:t>
            </a:fld>
            <a:endParaRPr lang="da-DK"/>
          </a:p>
        </p:txBody>
      </p:sp>
    </p:spTree>
    <p:extLst>
      <p:ext uri="{BB962C8B-B14F-4D97-AF65-F5344CB8AC3E}">
        <p14:creationId xmlns:p14="http://schemas.microsoft.com/office/powerpoint/2010/main" val="1388332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1</a:t>
            </a:fld>
            <a:endParaRPr lang="da-DK"/>
          </a:p>
        </p:txBody>
      </p:sp>
    </p:spTree>
    <p:extLst>
      <p:ext uri="{BB962C8B-B14F-4D97-AF65-F5344CB8AC3E}">
        <p14:creationId xmlns:p14="http://schemas.microsoft.com/office/powerpoint/2010/main" val="3535835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10</a:t>
            </a:fld>
            <a:endParaRPr lang="da-DK"/>
          </a:p>
        </p:txBody>
      </p:sp>
    </p:spTree>
    <p:extLst>
      <p:ext uri="{BB962C8B-B14F-4D97-AF65-F5344CB8AC3E}">
        <p14:creationId xmlns:p14="http://schemas.microsoft.com/office/powerpoint/2010/main" val="3903879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11</a:t>
            </a:fld>
            <a:endParaRPr lang="da-DK"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12</a:t>
            </a:fld>
            <a:endParaRPr lang="da-DK"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13</a:t>
            </a:fld>
            <a:endParaRPr lang="da-DK"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dsholder til diasbillede 1"/>
          <p:cNvSpPr>
            <a:spLocks noGrp="1" noRot="1" noChangeAspect="1" noTextEdit="1"/>
          </p:cNvSpPr>
          <p:nvPr>
            <p:ph type="sldImg"/>
          </p:nvPr>
        </p:nvSpPr>
        <p:spPr>
          <a:ln/>
        </p:spPr>
      </p:sp>
      <p:sp>
        <p:nvSpPr>
          <p:cNvPr id="36867" name="Pladsholder til noter 2"/>
          <p:cNvSpPr>
            <a:spLocks noGrp="1"/>
          </p:cNvSpPr>
          <p:nvPr>
            <p:ph type="body" idx="1"/>
          </p:nvPr>
        </p:nvSpPr>
        <p:spPr>
          <a:noFill/>
          <a:ln/>
        </p:spPr>
        <p:txBody>
          <a:bodyPr/>
          <a:lstStyle/>
          <a:p>
            <a:endParaRPr lang="da-DK" smtClean="0"/>
          </a:p>
        </p:txBody>
      </p:sp>
      <p:sp>
        <p:nvSpPr>
          <p:cNvPr id="36868" name="Pladsholder til diasnummer 3"/>
          <p:cNvSpPr>
            <a:spLocks noGrp="1"/>
          </p:cNvSpPr>
          <p:nvPr>
            <p:ph type="sldNum" sz="quarter" idx="5"/>
          </p:nvPr>
        </p:nvSpPr>
        <p:spPr>
          <a:noFill/>
        </p:spPr>
        <p:txBody>
          <a:bodyPr/>
          <a:lstStyle/>
          <a:p>
            <a:fld id="{B2B6CF61-BF1D-4CDE-9488-AF412E1A20D8}" type="slidenum">
              <a:rPr lang="da-DK" smtClean="0"/>
              <a:pPr/>
              <a:t>14</a:t>
            </a:fld>
            <a:endParaRPr lang="da-DK"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15</a:t>
            </a:fld>
            <a:endParaRPr lang="da-DK"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16</a:t>
            </a:fld>
            <a:endParaRPr lang="da-DK"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17</a:t>
            </a:fld>
            <a:endParaRPr lang="da-DK"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18</a:t>
            </a:fld>
            <a:endParaRPr lang="da-DK"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19</a:t>
            </a:fld>
            <a:endParaRPr lang="da-D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2</a:t>
            </a:fld>
            <a:endParaRPr lang="da-DK"/>
          </a:p>
        </p:txBody>
      </p:sp>
    </p:spTree>
    <p:extLst>
      <p:ext uri="{BB962C8B-B14F-4D97-AF65-F5344CB8AC3E}">
        <p14:creationId xmlns:p14="http://schemas.microsoft.com/office/powerpoint/2010/main" val="987187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20</a:t>
            </a:fld>
            <a:endParaRPr lang="da-DK"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21</a:t>
            </a:fld>
            <a:endParaRPr lang="da-DK"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22</a:t>
            </a:fld>
            <a:endParaRPr lang="da-DK"/>
          </a:p>
        </p:txBody>
      </p:sp>
    </p:spTree>
    <p:extLst>
      <p:ext uri="{BB962C8B-B14F-4D97-AF65-F5344CB8AC3E}">
        <p14:creationId xmlns:p14="http://schemas.microsoft.com/office/powerpoint/2010/main" val="1531410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a:ln/>
        </p:spPr>
        <p:txBody>
          <a:bodyPr/>
          <a:lstStyle/>
          <a:p>
            <a:endParaRPr lang="da-DK" smtClean="0"/>
          </a:p>
        </p:txBody>
      </p:sp>
      <p:sp>
        <p:nvSpPr>
          <p:cNvPr id="35844" name="Pladsholder til diasnummer 3"/>
          <p:cNvSpPr>
            <a:spLocks noGrp="1"/>
          </p:cNvSpPr>
          <p:nvPr>
            <p:ph type="sldNum" sz="quarter" idx="5"/>
          </p:nvPr>
        </p:nvSpPr>
        <p:spPr>
          <a:noFill/>
        </p:spPr>
        <p:txBody>
          <a:bodyPr/>
          <a:lstStyle/>
          <a:p>
            <a:fld id="{A68F734D-C963-4468-B678-BDEBB8067C28}" type="slidenum">
              <a:rPr lang="da-DK" smtClean="0"/>
              <a:pPr/>
              <a:t>23</a:t>
            </a:fld>
            <a:endParaRPr lang="da-DK"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dsholder til diasbillede 1"/>
          <p:cNvSpPr>
            <a:spLocks noGrp="1" noRot="1" noChangeAspect="1" noTextEdit="1"/>
          </p:cNvSpPr>
          <p:nvPr>
            <p:ph type="sldImg"/>
          </p:nvPr>
        </p:nvSpPr>
        <p:spPr>
          <a:ln/>
        </p:spPr>
      </p:sp>
      <p:sp>
        <p:nvSpPr>
          <p:cNvPr id="36867" name="Pladsholder til noter 2"/>
          <p:cNvSpPr>
            <a:spLocks noGrp="1"/>
          </p:cNvSpPr>
          <p:nvPr>
            <p:ph type="body" idx="1"/>
          </p:nvPr>
        </p:nvSpPr>
        <p:spPr>
          <a:noFill/>
          <a:ln/>
        </p:spPr>
        <p:txBody>
          <a:bodyPr/>
          <a:lstStyle/>
          <a:p>
            <a:endParaRPr lang="da-DK" smtClean="0"/>
          </a:p>
        </p:txBody>
      </p:sp>
      <p:sp>
        <p:nvSpPr>
          <p:cNvPr id="36868" name="Pladsholder til diasnummer 3"/>
          <p:cNvSpPr>
            <a:spLocks noGrp="1"/>
          </p:cNvSpPr>
          <p:nvPr>
            <p:ph type="sldNum" sz="quarter" idx="5"/>
          </p:nvPr>
        </p:nvSpPr>
        <p:spPr>
          <a:noFill/>
        </p:spPr>
        <p:txBody>
          <a:bodyPr/>
          <a:lstStyle/>
          <a:p>
            <a:fld id="{B2B6CF61-BF1D-4CDE-9488-AF412E1A20D8}" type="slidenum">
              <a:rPr lang="da-DK" smtClean="0"/>
              <a:pPr/>
              <a:t>24</a:t>
            </a:fld>
            <a:endParaRPr lang="da-DK"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dsholder til diasbillede 1"/>
          <p:cNvSpPr>
            <a:spLocks noGrp="1" noRot="1" noChangeAspect="1" noTextEdit="1"/>
          </p:cNvSpPr>
          <p:nvPr>
            <p:ph type="sldImg"/>
          </p:nvPr>
        </p:nvSpPr>
        <p:spPr>
          <a:ln/>
        </p:spPr>
      </p:sp>
      <p:sp>
        <p:nvSpPr>
          <p:cNvPr id="36867" name="Pladsholder til noter 2"/>
          <p:cNvSpPr>
            <a:spLocks noGrp="1"/>
          </p:cNvSpPr>
          <p:nvPr>
            <p:ph type="body" idx="1"/>
          </p:nvPr>
        </p:nvSpPr>
        <p:spPr>
          <a:noFill/>
          <a:ln/>
        </p:spPr>
        <p:txBody>
          <a:bodyPr/>
          <a:lstStyle/>
          <a:p>
            <a:endParaRPr lang="da-DK" smtClean="0"/>
          </a:p>
        </p:txBody>
      </p:sp>
      <p:sp>
        <p:nvSpPr>
          <p:cNvPr id="36868" name="Pladsholder til diasnummer 3"/>
          <p:cNvSpPr>
            <a:spLocks noGrp="1"/>
          </p:cNvSpPr>
          <p:nvPr>
            <p:ph type="sldNum" sz="quarter" idx="5"/>
          </p:nvPr>
        </p:nvSpPr>
        <p:spPr>
          <a:noFill/>
        </p:spPr>
        <p:txBody>
          <a:bodyPr/>
          <a:lstStyle/>
          <a:p>
            <a:fld id="{B2B6CF61-BF1D-4CDE-9488-AF412E1A20D8}" type="slidenum">
              <a:rPr lang="da-DK" smtClean="0"/>
              <a:pPr/>
              <a:t>25</a:t>
            </a:fld>
            <a:endParaRPr lang="da-DK"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3</a:t>
            </a:fld>
            <a:endParaRPr lang="da-DK"/>
          </a:p>
        </p:txBody>
      </p:sp>
    </p:spTree>
    <p:extLst>
      <p:ext uri="{BB962C8B-B14F-4D97-AF65-F5344CB8AC3E}">
        <p14:creationId xmlns:p14="http://schemas.microsoft.com/office/powerpoint/2010/main" val="4074350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4</a:t>
            </a:fld>
            <a:endParaRPr lang="da-DK"/>
          </a:p>
        </p:txBody>
      </p:sp>
    </p:spTree>
    <p:extLst>
      <p:ext uri="{BB962C8B-B14F-4D97-AF65-F5344CB8AC3E}">
        <p14:creationId xmlns:p14="http://schemas.microsoft.com/office/powerpoint/2010/main" val="4074350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5</a:t>
            </a:fld>
            <a:endParaRPr lang="da-DK"/>
          </a:p>
        </p:txBody>
      </p:sp>
    </p:spTree>
    <p:extLst>
      <p:ext uri="{BB962C8B-B14F-4D97-AF65-F5344CB8AC3E}">
        <p14:creationId xmlns:p14="http://schemas.microsoft.com/office/powerpoint/2010/main" val="4074350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6</a:t>
            </a:fld>
            <a:endParaRPr lang="da-DK"/>
          </a:p>
        </p:txBody>
      </p:sp>
    </p:spTree>
    <p:extLst>
      <p:ext uri="{BB962C8B-B14F-4D97-AF65-F5344CB8AC3E}">
        <p14:creationId xmlns:p14="http://schemas.microsoft.com/office/powerpoint/2010/main" val="4074350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7</a:t>
            </a:fld>
            <a:endParaRPr lang="da-DK"/>
          </a:p>
        </p:txBody>
      </p:sp>
    </p:spTree>
    <p:extLst>
      <p:ext uri="{BB962C8B-B14F-4D97-AF65-F5344CB8AC3E}">
        <p14:creationId xmlns:p14="http://schemas.microsoft.com/office/powerpoint/2010/main" val="4074350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8</a:t>
            </a:fld>
            <a:endParaRPr lang="da-DK"/>
          </a:p>
        </p:txBody>
      </p:sp>
    </p:spTree>
    <p:extLst>
      <p:ext uri="{BB962C8B-B14F-4D97-AF65-F5344CB8AC3E}">
        <p14:creationId xmlns:p14="http://schemas.microsoft.com/office/powerpoint/2010/main" val="4074350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a:defRPr/>
            </a:pPr>
            <a:fld id="{B6A51F68-EBD2-46E6-B3CE-CA208D1E2DA6}" type="slidenum">
              <a:rPr lang="da-DK" smtClean="0"/>
              <a:pPr>
                <a:defRPr/>
              </a:pPr>
              <a:t>9</a:t>
            </a:fld>
            <a:endParaRPr lang="da-DK"/>
          </a:p>
        </p:txBody>
      </p:sp>
    </p:spTree>
    <p:extLst>
      <p:ext uri="{BB962C8B-B14F-4D97-AF65-F5344CB8AC3E}">
        <p14:creationId xmlns:p14="http://schemas.microsoft.com/office/powerpoint/2010/main" val="39038793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4" name="Picture 75" descr="SAMF_ppt_top"/>
          <p:cNvPicPr>
            <a:picLocks noChangeAspect="1" noChangeArrowheads="1"/>
          </p:cNvPicPr>
          <p:nvPr userDrawn="1"/>
        </p:nvPicPr>
        <p:blipFill>
          <a:blip r:embed="rId2" cstate="print"/>
          <a:srcRect/>
          <a:stretch>
            <a:fillRect/>
          </a:stretch>
        </p:blipFill>
        <p:spPr bwMode="auto">
          <a:xfrm>
            <a:off x="0" y="49213"/>
            <a:ext cx="9144000" cy="1285875"/>
          </a:xfrm>
          <a:prstGeom prst="rect">
            <a:avLst/>
          </a:prstGeom>
          <a:noFill/>
          <a:ln w="9525">
            <a:noFill/>
            <a:miter lim="800000"/>
            <a:headEnd/>
            <a:tailEnd/>
          </a:ln>
        </p:spPr>
      </p:pic>
      <p:pic>
        <p:nvPicPr>
          <p:cNvPr id="5" name="Picture 76" descr="top_uk_58_02"/>
          <p:cNvPicPr>
            <a:picLocks noChangeAspect="1" noChangeArrowheads="1"/>
          </p:cNvPicPr>
          <p:nvPr userDrawn="1"/>
        </p:nvPicPr>
        <p:blipFill>
          <a:blip r:embed="rId3" cstate="print"/>
          <a:srcRect r="20320"/>
          <a:stretch>
            <a:fillRect/>
          </a:stretch>
        </p:blipFill>
        <p:spPr bwMode="auto">
          <a:xfrm>
            <a:off x="0" y="0"/>
            <a:ext cx="9144000" cy="261938"/>
          </a:xfrm>
          <a:prstGeom prst="rect">
            <a:avLst/>
          </a:prstGeom>
          <a:noFill/>
          <a:ln w="9525">
            <a:noFill/>
            <a:miter lim="800000"/>
            <a:headEnd/>
            <a:tailEnd/>
          </a:ln>
        </p:spPr>
      </p:pic>
      <p:sp>
        <p:nvSpPr>
          <p:cNvPr id="6" name="Line 25"/>
          <p:cNvSpPr>
            <a:spLocks noChangeShapeType="1"/>
          </p:cNvSpPr>
          <p:nvPr userDrawn="1"/>
        </p:nvSpPr>
        <p:spPr bwMode="auto">
          <a:xfrm flipH="1">
            <a:off x="4763" y="1171575"/>
            <a:ext cx="9148762" cy="0"/>
          </a:xfrm>
          <a:prstGeom prst="line">
            <a:avLst/>
          </a:prstGeom>
          <a:noFill/>
          <a:ln w="9525">
            <a:solidFill>
              <a:srgbClr val="FF3718"/>
            </a:solidFill>
            <a:round/>
            <a:headEnd/>
            <a:tailEnd/>
          </a:ln>
        </p:spPr>
        <p:txBody>
          <a:bodyPr/>
          <a:lstStyle/>
          <a:p>
            <a:pPr>
              <a:defRPr/>
            </a:pPr>
            <a:endParaRPr lang="da-DK"/>
          </a:p>
        </p:txBody>
      </p:sp>
      <p:sp>
        <p:nvSpPr>
          <p:cNvPr id="7" name="Rectangle 67"/>
          <p:cNvSpPr>
            <a:spLocks noChangeArrowheads="1"/>
          </p:cNvSpPr>
          <p:nvPr userDrawn="1"/>
        </p:nvSpPr>
        <p:spPr bwMode="auto">
          <a:xfrm>
            <a:off x="0" y="1268413"/>
            <a:ext cx="9144000" cy="5589587"/>
          </a:xfrm>
          <a:prstGeom prst="rect">
            <a:avLst/>
          </a:prstGeom>
          <a:solidFill>
            <a:srgbClr val="FFFFFF"/>
          </a:solidFill>
          <a:ln w="9525">
            <a:noFill/>
            <a:miter lim="800000"/>
            <a:headEnd/>
            <a:tailEnd/>
          </a:ln>
          <a:effectLst/>
        </p:spPr>
        <p:txBody>
          <a:bodyPr wrap="none" anchor="ctr"/>
          <a:lstStyle/>
          <a:p>
            <a:pPr>
              <a:defRPr/>
            </a:pPr>
            <a:endParaRPr lang="da-DK"/>
          </a:p>
        </p:txBody>
      </p:sp>
      <p:sp>
        <p:nvSpPr>
          <p:cNvPr id="8" name="Rectangle 21"/>
          <p:cNvSpPr>
            <a:spLocks noChangeArrowheads="1"/>
          </p:cNvSpPr>
          <p:nvPr userDrawn="1"/>
        </p:nvSpPr>
        <p:spPr bwMode="auto">
          <a:xfrm>
            <a:off x="1042988" y="6343650"/>
            <a:ext cx="7186612" cy="279400"/>
          </a:xfrm>
          <a:prstGeom prst="rect">
            <a:avLst/>
          </a:prstGeom>
          <a:noFill/>
          <a:ln w="9525">
            <a:noFill/>
            <a:miter lim="800000"/>
            <a:headEnd/>
            <a:tailEnd/>
          </a:ln>
          <a:effectLst/>
        </p:spPr>
        <p:txBody>
          <a:bodyPr lIns="0" tIns="0" rIns="0" bIns="0"/>
          <a:lstStyle/>
          <a:p>
            <a:pPr>
              <a:defRPr/>
            </a:pPr>
            <a:r>
              <a:rPr lang="da-DK" sz="900" dirty="0" smtClean="0"/>
              <a:t>08.12.16</a:t>
            </a:r>
            <a:endParaRPr lang="da-DK" sz="900" dirty="0"/>
          </a:p>
          <a:p>
            <a:pPr>
              <a:lnSpc>
                <a:spcPct val="110000"/>
              </a:lnSpc>
              <a:defRPr/>
            </a:pPr>
            <a:r>
              <a:rPr lang="da-DK" sz="900" dirty="0"/>
              <a:t>Slide </a:t>
            </a:r>
            <a:fld id="{4E875C80-142C-46E5-9C52-30E695FE48CE}" type="slidenum">
              <a:rPr lang="da-DK" sz="900"/>
              <a:pPr>
                <a:lnSpc>
                  <a:spcPct val="110000"/>
                </a:lnSpc>
                <a:defRPr/>
              </a:pPr>
              <a:t>‹nr.›</a:t>
            </a:fld>
            <a:endParaRPr lang="da-DK" sz="900" dirty="0"/>
          </a:p>
        </p:txBody>
      </p:sp>
      <p:sp>
        <p:nvSpPr>
          <p:cNvPr id="67586" name="Rectangle 2"/>
          <p:cNvSpPr>
            <a:spLocks noGrp="1" noChangeArrowheads="1"/>
          </p:cNvSpPr>
          <p:nvPr>
            <p:ph type="ctrTitle"/>
          </p:nvPr>
        </p:nvSpPr>
        <p:spPr>
          <a:xfrm>
            <a:off x="1028700" y="2065338"/>
            <a:ext cx="6496050" cy="685800"/>
          </a:xfrm>
        </p:spPr>
        <p:txBody>
          <a:bodyPr anchor="t"/>
          <a:lstStyle>
            <a:lvl1pPr>
              <a:defRPr/>
            </a:lvl1pPr>
          </a:lstStyle>
          <a:p>
            <a:r>
              <a:rPr lang="da-DK"/>
              <a:t>Klik for at redigere titeltypografi i masteren</a:t>
            </a:r>
          </a:p>
        </p:txBody>
      </p:sp>
      <p:sp>
        <p:nvSpPr>
          <p:cNvPr id="67587" name="Rectangle 3"/>
          <p:cNvSpPr>
            <a:spLocks noGrp="1" noChangeArrowheads="1"/>
          </p:cNvSpPr>
          <p:nvPr>
            <p:ph type="subTitle" sz="quarter" idx="1"/>
          </p:nvPr>
        </p:nvSpPr>
        <p:spPr>
          <a:xfrm>
            <a:off x="1038225" y="2930525"/>
            <a:ext cx="6486525" cy="2803525"/>
          </a:xfrm>
        </p:spPr>
        <p:txBody>
          <a:bodyPr/>
          <a:lstStyle>
            <a:lvl1pPr marL="0" indent="0">
              <a:defRPr sz="1400">
                <a:solidFill>
                  <a:schemeClr val="tx1"/>
                </a:solidFill>
              </a:defRPr>
            </a:lvl1pPr>
          </a:lstStyle>
          <a:p>
            <a:r>
              <a:rPr lang="da-DK" dirty="0"/>
              <a:t>Klik for at redigere undertiteltypografien i masteren</a:t>
            </a:r>
            <a:br>
              <a:rPr lang="da-DK" dirty="0"/>
            </a:br>
            <a:r>
              <a:rPr lang="da-DK" dirty="0"/>
              <a:t/>
            </a:r>
            <a:br>
              <a:rPr lang="da-DK" dirty="0"/>
            </a:br>
            <a:r>
              <a:rPr lang="da-DK" dirty="0"/>
              <a:t>Navn på oplægsholder</a:t>
            </a:r>
          </a:p>
          <a:p>
            <a:r>
              <a:rPr lang="da-DK" dirty="0"/>
              <a:t>Navn på KU enhed</a:t>
            </a:r>
          </a:p>
          <a:p>
            <a:endParaRPr lang="da-DK" dirty="0"/>
          </a:p>
        </p:txBody>
      </p:sp>
      <p:sp>
        <p:nvSpPr>
          <p:cNvPr id="9" name="Rectangle 56"/>
          <p:cNvSpPr>
            <a:spLocks noGrp="1" noChangeArrowheads="1"/>
          </p:cNvSpPr>
          <p:nvPr>
            <p:ph type="ftr" sz="quarter" idx="10"/>
          </p:nvPr>
        </p:nvSpPr>
        <p:spPr/>
        <p:txBody>
          <a:bodyPr/>
          <a:lstStyle>
            <a:lvl1pPr>
              <a:defRPr/>
            </a:lvl1pPr>
          </a:lstStyle>
          <a:p>
            <a:pPr>
              <a:defRPr/>
            </a:pPr>
            <a:r>
              <a:rPr lang="da-DK"/>
              <a:t>Department of Psychology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5976938" y="476250"/>
            <a:ext cx="1643062" cy="5005388"/>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1042988" y="476250"/>
            <a:ext cx="4781550" cy="5005388"/>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1042988" y="1374775"/>
            <a:ext cx="3211512"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406900" y="1374775"/>
            <a:ext cx="3213100"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29"/>
          <p:cNvSpPr>
            <a:spLocks noGrp="1" noChangeArrowheads="1"/>
          </p:cNvSpPr>
          <p:nvPr>
            <p:ph type="ftr" sz="quarter" idx="10"/>
          </p:nvPr>
        </p:nvSpPr>
        <p:spPr>
          <a:ln/>
        </p:spPr>
        <p:txBody>
          <a:bodyPr/>
          <a:lstStyle>
            <a:lvl1pPr>
              <a:defRPr/>
            </a:lvl1pPr>
          </a:lstStyle>
          <a:p>
            <a:pPr>
              <a:defRPr/>
            </a:pPr>
            <a:r>
              <a:rPr lang="da-DK"/>
              <a:t>Department of Psychology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37" descr="top_uk_58_02"/>
          <p:cNvPicPr>
            <a:picLocks noChangeAspect="1" noChangeArrowheads="1"/>
          </p:cNvPicPr>
          <p:nvPr/>
        </p:nvPicPr>
        <p:blipFill>
          <a:blip r:embed="rId13" cstate="print"/>
          <a:srcRect r="20320"/>
          <a:stretch>
            <a:fillRect/>
          </a:stretch>
        </p:blipFill>
        <p:spPr bwMode="auto">
          <a:xfrm>
            <a:off x="0" y="0"/>
            <a:ext cx="9144000" cy="261938"/>
          </a:xfrm>
          <a:prstGeom prst="rect">
            <a:avLst/>
          </a:prstGeom>
          <a:noFill/>
          <a:ln w="9525">
            <a:noFill/>
            <a:miter lim="800000"/>
            <a:headEnd/>
            <a:tailEnd/>
          </a:ln>
        </p:spPr>
      </p:pic>
      <p:pic>
        <p:nvPicPr>
          <p:cNvPr id="1027" name="Picture 36" descr="SAMF_ppt_top"/>
          <p:cNvPicPr>
            <a:picLocks noChangeAspect="1" noChangeArrowheads="1"/>
          </p:cNvPicPr>
          <p:nvPr/>
        </p:nvPicPr>
        <p:blipFill>
          <a:blip r:embed="rId14" cstate="print"/>
          <a:srcRect/>
          <a:stretch>
            <a:fillRect/>
          </a:stretch>
        </p:blipFill>
        <p:spPr bwMode="auto">
          <a:xfrm>
            <a:off x="0" y="5573713"/>
            <a:ext cx="9144000" cy="1284287"/>
          </a:xfrm>
          <a:prstGeom prst="rect">
            <a:avLst/>
          </a:prstGeom>
          <a:noFill/>
          <a:ln w="9525">
            <a:noFill/>
            <a:miter lim="800000"/>
            <a:headEnd/>
            <a:tailEnd/>
          </a:ln>
        </p:spPr>
      </p:pic>
      <p:sp>
        <p:nvSpPr>
          <p:cNvPr id="66576" name="Rectangle 16"/>
          <p:cNvSpPr>
            <a:spLocks noChangeArrowheads="1"/>
          </p:cNvSpPr>
          <p:nvPr/>
        </p:nvSpPr>
        <p:spPr bwMode="auto">
          <a:xfrm>
            <a:off x="1042988" y="6343650"/>
            <a:ext cx="7186612" cy="279400"/>
          </a:xfrm>
          <a:prstGeom prst="rect">
            <a:avLst/>
          </a:prstGeom>
          <a:noFill/>
          <a:ln w="9525">
            <a:noFill/>
            <a:miter lim="800000"/>
            <a:headEnd/>
            <a:tailEnd/>
          </a:ln>
          <a:effectLst/>
        </p:spPr>
        <p:txBody>
          <a:bodyPr lIns="0" tIns="0" rIns="0" bIns="0"/>
          <a:lstStyle/>
          <a:p>
            <a:pPr>
              <a:defRPr/>
            </a:pPr>
            <a:r>
              <a:rPr lang="da-DK" sz="900" dirty="0" smtClean="0"/>
              <a:t>08.12.16</a:t>
            </a:r>
          </a:p>
          <a:p>
            <a:pPr>
              <a:lnSpc>
                <a:spcPct val="110000"/>
              </a:lnSpc>
              <a:defRPr/>
            </a:pPr>
            <a:r>
              <a:rPr lang="da-DK" sz="900" dirty="0" smtClean="0"/>
              <a:t>Slide </a:t>
            </a:r>
            <a:fld id="{5E1861A8-EEEE-42C4-917E-B1E250F4B465}" type="slidenum">
              <a:rPr lang="da-DK" sz="900"/>
              <a:pPr>
                <a:lnSpc>
                  <a:spcPct val="110000"/>
                </a:lnSpc>
                <a:defRPr/>
              </a:pPr>
              <a:t>‹nr.›</a:t>
            </a:fld>
            <a:endParaRPr lang="da-DK" sz="900" dirty="0"/>
          </a:p>
        </p:txBody>
      </p:sp>
      <p:sp>
        <p:nvSpPr>
          <p:cNvPr id="66580" name="Line 20"/>
          <p:cNvSpPr>
            <a:spLocks noChangeShapeType="1"/>
          </p:cNvSpPr>
          <p:nvPr/>
        </p:nvSpPr>
        <p:spPr bwMode="auto">
          <a:xfrm flipH="1">
            <a:off x="4763" y="6694488"/>
            <a:ext cx="9148762" cy="0"/>
          </a:xfrm>
          <a:prstGeom prst="line">
            <a:avLst/>
          </a:prstGeom>
          <a:noFill/>
          <a:ln w="9525">
            <a:solidFill>
              <a:srgbClr val="FF3718"/>
            </a:solidFill>
            <a:round/>
            <a:headEnd/>
            <a:tailEnd/>
          </a:ln>
        </p:spPr>
        <p:txBody>
          <a:bodyPr/>
          <a:lstStyle/>
          <a:p>
            <a:pPr>
              <a:defRPr/>
            </a:pPr>
            <a:endParaRPr lang="da-DK"/>
          </a:p>
        </p:txBody>
      </p:sp>
      <p:sp>
        <p:nvSpPr>
          <p:cNvPr id="1030" name="Rectangle 21"/>
          <p:cNvSpPr>
            <a:spLocks noGrp="1" noChangeArrowheads="1"/>
          </p:cNvSpPr>
          <p:nvPr>
            <p:ph type="title"/>
          </p:nvPr>
        </p:nvSpPr>
        <p:spPr bwMode="auto">
          <a:xfrm>
            <a:off x="1042988" y="476250"/>
            <a:ext cx="5891212" cy="57626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da-DK" smtClean="0"/>
              <a:t>Klik for at redigere titeltypografi i masteren</a:t>
            </a:r>
          </a:p>
        </p:txBody>
      </p:sp>
      <p:sp>
        <p:nvSpPr>
          <p:cNvPr id="1031" name="Rectangle 22"/>
          <p:cNvSpPr>
            <a:spLocks noGrp="1" noChangeArrowheads="1"/>
          </p:cNvSpPr>
          <p:nvPr>
            <p:ph type="body" idx="1"/>
          </p:nvPr>
        </p:nvSpPr>
        <p:spPr bwMode="auto">
          <a:xfrm>
            <a:off x="1042988" y="1374775"/>
            <a:ext cx="6577012" cy="41068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66589" name="Rectangle 29"/>
          <p:cNvSpPr>
            <a:spLocks noGrp="1" noChangeArrowheads="1"/>
          </p:cNvSpPr>
          <p:nvPr>
            <p:ph type="ftr" sz="quarter" idx="3"/>
          </p:nvPr>
        </p:nvSpPr>
        <p:spPr bwMode="auto">
          <a:xfrm>
            <a:off x="2555875" y="-3175"/>
            <a:ext cx="6553200" cy="263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rgbClr val="F8F8F8"/>
                </a:solidFill>
              </a:defRPr>
            </a:lvl1pPr>
          </a:lstStyle>
          <a:p>
            <a:pPr>
              <a:defRPr/>
            </a:pPr>
            <a:r>
              <a:rPr lang="da-DK"/>
              <a:t>Department of Psychology</a:t>
            </a:r>
          </a:p>
        </p:txBody>
      </p:sp>
    </p:spTree>
  </p:cSld>
  <p:clrMap bg1="lt1" tx1="dk1" bg2="lt2" tx2="dk2" accent1="accent1" accent2="accent2" accent3="accent3" accent4="accent4" accent5="accent5" accent6="accent6" hlink="hlink" folHlink="folHlink"/>
  <p:sldLayoutIdLst>
    <p:sldLayoutId id="2147483721"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2000">
          <a:solidFill>
            <a:schemeClr val="tx2"/>
          </a:solidFill>
          <a:latin typeface="+mj-lt"/>
          <a:ea typeface="+mj-ea"/>
          <a:cs typeface="+mj-cs"/>
        </a:defRPr>
      </a:lvl1pPr>
      <a:lvl2pPr algn="l" rtl="0" eaLnBrk="0" fontAlgn="base" hangingPunct="0">
        <a:spcBef>
          <a:spcPct val="0"/>
        </a:spcBef>
        <a:spcAft>
          <a:spcPct val="0"/>
        </a:spcAft>
        <a:defRPr sz="2000">
          <a:solidFill>
            <a:schemeClr val="tx2"/>
          </a:solidFill>
          <a:latin typeface="Verdana" pitchFamily="34" charset="0"/>
        </a:defRPr>
      </a:lvl2pPr>
      <a:lvl3pPr algn="l" rtl="0" eaLnBrk="0" fontAlgn="base" hangingPunct="0">
        <a:spcBef>
          <a:spcPct val="0"/>
        </a:spcBef>
        <a:spcAft>
          <a:spcPct val="0"/>
        </a:spcAft>
        <a:defRPr sz="2000">
          <a:solidFill>
            <a:schemeClr val="tx2"/>
          </a:solidFill>
          <a:latin typeface="Verdana" pitchFamily="34" charset="0"/>
        </a:defRPr>
      </a:lvl3pPr>
      <a:lvl4pPr algn="l" rtl="0" eaLnBrk="0" fontAlgn="base" hangingPunct="0">
        <a:spcBef>
          <a:spcPct val="0"/>
        </a:spcBef>
        <a:spcAft>
          <a:spcPct val="0"/>
        </a:spcAft>
        <a:defRPr sz="2000">
          <a:solidFill>
            <a:schemeClr val="tx2"/>
          </a:solidFill>
          <a:latin typeface="Verdana" pitchFamily="34" charset="0"/>
        </a:defRPr>
      </a:lvl4pPr>
      <a:lvl5pPr algn="l" rtl="0" eaLnBrk="0" fontAlgn="base" hangingPunct="0">
        <a:spcBef>
          <a:spcPct val="0"/>
        </a:spcBef>
        <a:spcAft>
          <a:spcPct val="0"/>
        </a:spcAft>
        <a:defRPr sz="2000">
          <a:solidFill>
            <a:schemeClr val="tx2"/>
          </a:solidFill>
          <a:latin typeface="Verdana" pitchFamily="34" charset="0"/>
        </a:defRPr>
      </a:lvl5pPr>
      <a:lvl6pPr marL="457200" algn="l" rtl="0" fontAlgn="base">
        <a:spcBef>
          <a:spcPct val="0"/>
        </a:spcBef>
        <a:spcAft>
          <a:spcPct val="0"/>
        </a:spcAft>
        <a:defRPr sz="2000">
          <a:solidFill>
            <a:schemeClr val="tx2"/>
          </a:solidFill>
          <a:latin typeface="Verdana" pitchFamily="34" charset="0"/>
        </a:defRPr>
      </a:lvl6pPr>
      <a:lvl7pPr marL="914400" algn="l" rtl="0" fontAlgn="base">
        <a:spcBef>
          <a:spcPct val="0"/>
        </a:spcBef>
        <a:spcAft>
          <a:spcPct val="0"/>
        </a:spcAft>
        <a:defRPr sz="2000">
          <a:solidFill>
            <a:schemeClr val="tx2"/>
          </a:solidFill>
          <a:latin typeface="Verdana" pitchFamily="34" charset="0"/>
        </a:defRPr>
      </a:lvl7pPr>
      <a:lvl8pPr marL="1371600" algn="l" rtl="0" fontAlgn="base">
        <a:spcBef>
          <a:spcPct val="0"/>
        </a:spcBef>
        <a:spcAft>
          <a:spcPct val="0"/>
        </a:spcAft>
        <a:defRPr sz="2000">
          <a:solidFill>
            <a:schemeClr val="tx2"/>
          </a:solidFill>
          <a:latin typeface="Verdana" pitchFamily="34" charset="0"/>
        </a:defRPr>
      </a:lvl8pPr>
      <a:lvl9pPr marL="1828800" algn="l" rtl="0" fontAlgn="base">
        <a:spcBef>
          <a:spcPct val="0"/>
        </a:spcBef>
        <a:spcAft>
          <a:spcPct val="0"/>
        </a:spcAft>
        <a:defRPr sz="2000">
          <a:solidFill>
            <a:schemeClr val="tx2"/>
          </a:solidFill>
          <a:latin typeface="Verdana" pitchFamily="34" charset="0"/>
        </a:defRPr>
      </a:lvl9pPr>
    </p:titleStyle>
    <p:bodyStyle>
      <a:lvl1pPr marL="342900" indent="-342900" algn="l" rtl="0" eaLnBrk="0" fontAlgn="base" hangingPunct="0">
        <a:spcBef>
          <a:spcPct val="20000"/>
        </a:spcBef>
        <a:spcAft>
          <a:spcPct val="0"/>
        </a:spcAft>
        <a:defRPr sz="1600">
          <a:solidFill>
            <a:srgbClr val="6E6E6E"/>
          </a:solidFill>
          <a:latin typeface="+mn-lt"/>
          <a:ea typeface="+mn-ea"/>
          <a:cs typeface="+mn-cs"/>
        </a:defRPr>
      </a:lvl1pPr>
      <a:lvl2pPr marL="742950" indent="-285750" algn="l" rtl="0" eaLnBrk="0" fontAlgn="base" hangingPunct="0">
        <a:spcBef>
          <a:spcPct val="20000"/>
        </a:spcBef>
        <a:spcAft>
          <a:spcPct val="0"/>
        </a:spcAft>
        <a:buChar char="•"/>
        <a:defRPr sz="1400">
          <a:solidFill>
            <a:srgbClr val="6E6E6E"/>
          </a:solidFill>
          <a:latin typeface="+mn-lt"/>
        </a:defRPr>
      </a:lvl2pPr>
      <a:lvl3pPr marL="1143000" indent="-228600" algn="l" rtl="0" eaLnBrk="0" fontAlgn="base" hangingPunct="0">
        <a:spcBef>
          <a:spcPct val="20000"/>
        </a:spcBef>
        <a:spcAft>
          <a:spcPct val="0"/>
        </a:spcAft>
        <a:buChar char="•"/>
        <a:defRPr sz="1400">
          <a:solidFill>
            <a:srgbClr val="6E6E6E"/>
          </a:solidFill>
          <a:latin typeface="+mn-lt"/>
        </a:defRPr>
      </a:lvl3pPr>
      <a:lvl4pPr marL="1600200" indent="-228600" algn="l" rtl="0" eaLnBrk="0" fontAlgn="base" hangingPunct="0">
        <a:spcBef>
          <a:spcPct val="20000"/>
        </a:spcBef>
        <a:spcAft>
          <a:spcPct val="0"/>
        </a:spcAft>
        <a:buChar char="•"/>
        <a:defRPr sz="1400">
          <a:solidFill>
            <a:srgbClr val="6E6E6E"/>
          </a:solidFill>
          <a:latin typeface="+mn-lt"/>
        </a:defRPr>
      </a:lvl4pPr>
      <a:lvl5pPr marL="2057400" indent="-228600" algn="l" rtl="0" eaLnBrk="0" fontAlgn="base" hangingPunct="0">
        <a:spcBef>
          <a:spcPct val="20000"/>
        </a:spcBef>
        <a:spcAft>
          <a:spcPct val="0"/>
        </a:spcAft>
        <a:buChar char="•"/>
        <a:defRPr sz="1200">
          <a:solidFill>
            <a:srgbClr val="6E6E6E"/>
          </a:solidFill>
          <a:latin typeface="+mn-lt"/>
        </a:defRPr>
      </a:lvl5pPr>
      <a:lvl6pPr marL="2514600" indent="-228600" algn="l" rtl="0" fontAlgn="base">
        <a:spcBef>
          <a:spcPct val="20000"/>
        </a:spcBef>
        <a:spcAft>
          <a:spcPct val="0"/>
        </a:spcAft>
        <a:buChar char="•"/>
        <a:defRPr sz="1200">
          <a:solidFill>
            <a:srgbClr val="6E6E6E"/>
          </a:solidFill>
          <a:latin typeface="+mn-lt"/>
        </a:defRPr>
      </a:lvl6pPr>
      <a:lvl7pPr marL="2971800" indent="-228600" algn="l" rtl="0" fontAlgn="base">
        <a:spcBef>
          <a:spcPct val="20000"/>
        </a:spcBef>
        <a:spcAft>
          <a:spcPct val="0"/>
        </a:spcAft>
        <a:buChar char="•"/>
        <a:defRPr sz="1200">
          <a:solidFill>
            <a:srgbClr val="6E6E6E"/>
          </a:solidFill>
          <a:latin typeface="+mn-lt"/>
        </a:defRPr>
      </a:lvl7pPr>
      <a:lvl8pPr marL="3429000" indent="-228600" algn="l" rtl="0" fontAlgn="base">
        <a:spcBef>
          <a:spcPct val="20000"/>
        </a:spcBef>
        <a:spcAft>
          <a:spcPct val="0"/>
        </a:spcAft>
        <a:buChar char="•"/>
        <a:defRPr sz="1200">
          <a:solidFill>
            <a:srgbClr val="6E6E6E"/>
          </a:solidFill>
          <a:latin typeface="+mn-lt"/>
        </a:defRPr>
      </a:lvl8pPr>
      <a:lvl9pPr marL="3886200" indent="-228600" algn="l" rtl="0" fontAlgn="base">
        <a:spcBef>
          <a:spcPct val="20000"/>
        </a:spcBef>
        <a:spcAft>
          <a:spcPct val="0"/>
        </a:spcAft>
        <a:buChar char="•"/>
        <a:defRPr sz="1200">
          <a:solidFill>
            <a:srgbClr val="6E6E6E"/>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6"/>
          <p:cNvSpPr>
            <a:spLocks noGrp="1" noChangeArrowheads="1"/>
          </p:cNvSpPr>
          <p:nvPr>
            <p:ph type="ftr" sz="quarter" idx="10"/>
          </p:nvPr>
        </p:nvSpPr>
        <p:spPr>
          <a:noFill/>
        </p:spPr>
        <p:txBody>
          <a:bodyPr/>
          <a:lstStyle/>
          <a:p>
            <a:r>
              <a:rPr lang="da-DK" smtClean="0"/>
              <a:t>Department of Psychology</a:t>
            </a:r>
          </a:p>
        </p:txBody>
      </p:sp>
      <p:pic>
        <p:nvPicPr>
          <p:cNvPr id="3075" name="Picture 39" descr="kom_hosp_low"/>
          <p:cNvPicPr>
            <a:picLocks noChangeAspect="1" noChangeArrowheads="1"/>
          </p:cNvPicPr>
          <p:nvPr/>
        </p:nvPicPr>
        <p:blipFill>
          <a:blip r:embed="rId3" cstate="print"/>
          <a:srcRect r="40225" b="18715"/>
          <a:stretch>
            <a:fillRect/>
          </a:stretch>
        </p:blipFill>
        <p:spPr bwMode="auto">
          <a:xfrm>
            <a:off x="5940425" y="4548188"/>
            <a:ext cx="3203575" cy="2309812"/>
          </a:xfrm>
          <a:prstGeom prst="rect">
            <a:avLst/>
          </a:prstGeom>
          <a:noFill/>
          <a:ln w="9525">
            <a:noFill/>
            <a:miter lim="800000"/>
            <a:headEnd/>
            <a:tailEnd/>
          </a:ln>
        </p:spPr>
      </p:pic>
      <p:pic>
        <p:nvPicPr>
          <p:cNvPr id="3076" name="Picture 30" descr="skabelon_new_2007_big"/>
          <p:cNvPicPr>
            <a:picLocks noChangeAspect="1" noChangeArrowheads="1"/>
          </p:cNvPicPr>
          <p:nvPr/>
        </p:nvPicPr>
        <p:blipFill>
          <a:blip r:embed="rId4" cstate="print"/>
          <a:srcRect/>
          <a:stretch>
            <a:fillRect/>
          </a:stretch>
        </p:blipFill>
        <p:spPr bwMode="auto">
          <a:xfrm>
            <a:off x="5638800" y="1989138"/>
            <a:ext cx="3505200" cy="4868862"/>
          </a:xfrm>
          <a:prstGeom prst="rect">
            <a:avLst/>
          </a:prstGeom>
          <a:noFill/>
          <a:ln w="9525">
            <a:noFill/>
            <a:miter lim="800000"/>
            <a:headEnd/>
            <a:tailEnd/>
          </a:ln>
        </p:spPr>
      </p:pic>
      <p:sp>
        <p:nvSpPr>
          <p:cNvPr id="3077" name="Rectangle 4"/>
          <p:cNvSpPr>
            <a:spLocks noGrp="1" noChangeArrowheads="1"/>
          </p:cNvSpPr>
          <p:nvPr>
            <p:ph type="ctrTitle"/>
          </p:nvPr>
        </p:nvSpPr>
        <p:spPr>
          <a:xfrm>
            <a:off x="1042988" y="2060575"/>
            <a:ext cx="7567612" cy="685800"/>
          </a:xfrm>
        </p:spPr>
        <p:txBody>
          <a:bodyPr/>
          <a:lstStyle/>
          <a:p>
            <a:pPr eaLnBrk="1" hangingPunct="1"/>
            <a:r>
              <a:rPr lang="da-DK" sz="2800" dirty="0" smtClean="0">
                <a:cs typeface="Times New Roman" pitchFamily="18" charset="0"/>
              </a:rPr>
              <a:t>Forskning i privat praksis</a:t>
            </a:r>
            <a:endParaRPr lang="da-DK" dirty="0" smtClean="0"/>
          </a:p>
        </p:txBody>
      </p:sp>
      <p:sp>
        <p:nvSpPr>
          <p:cNvPr id="3078" name="Rectangle 5"/>
          <p:cNvSpPr>
            <a:spLocks noGrp="1" noChangeArrowheads="1"/>
          </p:cNvSpPr>
          <p:nvPr>
            <p:ph type="subTitle" idx="1"/>
          </p:nvPr>
        </p:nvSpPr>
        <p:spPr>
          <a:xfrm>
            <a:off x="1066800" y="3276600"/>
            <a:ext cx="6486525" cy="1808584"/>
          </a:xfrm>
        </p:spPr>
        <p:txBody>
          <a:bodyPr/>
          <a:lstStyle/>
          <a:p>
            <a:pPr eaLnBrk="1" hangingPunct="1"/>
            <a:endParaRPr lang="da-DK" sz="2000" dirty="0" smtClean="0"/>
          </a:p>
          <a:p>
            <a:pPr eaLnBrk="1" hangingPunct="1"/>
            <a:r>
              <a:rPr lang="da-DK" sz="2000" dirty="0" smtClean="0"/>
              <a:t>Stig Poulsen</a:t>
            </a:r>
          </a:p>
          <a:p>
            <a:pPr eaLnBrk="1" hangingPunct="1"/>
            <a:r>
              <a:rPr lang="da-DK" sz="2000" dirty="0" smtClean="0"/>
              <a:t>Torsdag d. 8. december 2016</a:t>
            </a:r>
          </a:p>
          <a:p>
            <a:pPr eaLnBrk="1" hangingPunct="1"/>
            <a:endParaRPr lang="da-DK" sz="2000" dirty="0" smtClean="0"/>
          </a:p>
          <a:p>
            <a:pPr eaLnBrk="1" hangingPunct="1"/>
            <a:endParaRPr lang="da-DK"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sidefod 3"/>
          <p:cNvSpPr>
            <a:spLocks noGrp="1"/>
          </p:cNvSpPr>
          <p:nvPr>
            <p:ph type="ftr" sz="quarter" idx="10"/>
          </p:nvPr>
        </p:nvSpPr>
        <p:spPr>
          <a:noFill/>
        </p:spPr>
        <p:txBody>
          <a:bodyPr/>
          <a:lstStyle/>
          <a:p>
            <a:r>
              <a:rPr lang="da-DK" smtClean="0"/>
              <a:t>Department of Psychology</a:t>
            </a:r>
          </a:p>
        </p:txBody>
      </p:sp>
      <p:sp>
        <p:nvSpPr>
          <p:cNvPr id="4099" name="Rectangle 6"/>
          <p:cNvSpPr>
            <a:spLocks noGrp="1" noChangeArrowheads="1"/>
          </p:cNvSpPr>
          <p:nvPr>
            <p:ph type="body" idx="1"/>
          </p:nvPr>
        </p:nvSpPr>
        <p:spPr>
          <a:xfrm>
            <a:off x="827584" y="1052736"/>
            <a:ext cx="7560840" cy="5616624"/>
          </a:xfrm>
        </p:spPr>
        <p:txBody>
          <a:bodyPr/>
          <a:lstStyle/>
          <a:p>
            <a:pPr lvl="0">
              <a:buFont typeface="Arial" panose="020B0604020202020204" pitchFamily="34" charset="0"/>
              <a:buChar char="•"/>
            </a:pPr>
            <a:r>
              <a:rPr lang="da-DK" sz="2200" dirty="0" smtClean="0"/>
              <a:t>Synergi </a:t>
            </a:r>
            <a:r>
              <a:rPr lang="da-DK" sz="2200" dirty="0"/>
              <a:t>mellem de specifikke kompetencer og muligheder hos såvel klinikere som forskere:</a:t>
            </a:r>
          </a:p>
          <a:p>
            <a:pPr lvl="0">
              <a:buFont typeface="Arial" panose="020B0604020202020204" pitchFamily="34" charset="0"/>
              <a:buChar char="•"/>
            </a:pPr>
            <a:r>
              <a:rPr lang="da-DK" sz="2200" dirty="0"/>
              <a:t>Klinikere:</a:t>
            </a:r>
          </a:p>
          <a:p>
            <a:pPr lvl="1">
              <a:buFont typeface="Arial" panose="020B0604020202020204" pitchFamily="34" charset="0"/>
              <a:buChar char="•"/>
            </a:pPr>
            <a:r>
              <a:rPr lang="da-DK" sz="2000" dirty="0"/>
              <a:t>Kan pege på klinisk relevante forskningsspørgsmål</a:t>
            </a:r>
          </a:p>
          <a:p>
            <a:pPr lvl="1">
              <a:buFont typeface="Arial" panose="020B0604020202020204" pitchFamily="34" charset="0"/>
              <a:buChar char="•"/>
            </a:pPr>
            <a:r>
              <a:rPr lang="da-DK" sz="2000" dirty="0"/>
              <a:t>Har adgang til data</a:t>
            </a:r>
          </a:p>
          <a:p>
            <a:pPr lvl="1">
              <a:buFont typeface="Arial" panose="020B0604020202020204" pitchFamily="34" charset="0"/>
              <a:buChar char="•"/>
            </a:pPr>
            <a:r>
              <a:rPr lang="da-DK" sz="2000" dirty="0"/>
              <a:t>Bliver mere motiverede for at medvirke til forskning gennem medejerskab</a:t>
            </a:r>
          </a:p>
          <a:p>
            <a:pPr lvl="0">
              <a:buFont typeface="Arial" panose="020B0604020202020204" pitchFamily="34" charset="0"/>
              <a:buChar char="•"/>
            </a:pPr>
            <a:r>
              <a:rPr lang="da-DK" sz="2200" dirty="0"/>
              <a:t>Forskere:</a:t>
            </a:r>
          </a:p>
          <a:p>
            <a:pPr lvl="1">
              <a:buFont typeface="Arial" panose="020B0604020202020204" pitchFamily="34" charset="0"/>
              <a:buChar char="•"/>
            </a:pPr>
            <a:r>
              <a:rPr lang="da-DK" sz="2000" dirty="0"/>
              <a:t>Kender til den tidligere gennemførte forskning</a:t>
            </a:r>
          </a:p>
          <a:p>
            <a:pPr lvl="1">
              <a:buFont typeface="Arial" panose="020B0604020202020204" pitchFamily="34" charset="0"/>
              <a:buChar char="•"/>
            </a:pPr>
            <a:r>
              <a:rPr lang="da-DK" sz="2000" dirty="0"/>
              <a:t>Kender til forskningsmetoder</a:t>
            </a:r>
          </a:p>
          <a:p>
            <a:pPr lvl="1">
              <a:buFont typeface="Arial" panose="020B0604020202020204" pitchFamily="34" charset="0"/>
              <a:buChar char="•"/>
            </a:pPr>
            <a:r>
              <a:rPr lang="da-DK" sz="2000" dirty="0"/>
              <a:t>Har ressourcer til at gennemføre dataanalyse</a:t>
            </a:r>
          </a:p>
          <a:p>
            <a:pPr lvl="1">
              <a:buFont typeface="Arial" panose="020B0604020202020204" pitchFamily="34" charset="0"/>
              <a:buChar char="•"/>
            </a:pPr>
            <a:r>
              <a:rPr lang="da-DK" sz="2000" dirty="0"/>
              <a:t>Har kompetencer i </a:t>
            </a:r>
            <a:r>
              <a:rPr lang="da-DK" sz="2000" dirty="0" err="1"/>
              <a:t>fht</a:t>
            </a:r>
            <a:r>
              <a:rPr lang="da-DK" sz="2000" dirty="0"/>
              <a:t>. udformning og publicering af artikler</a:t>
            </a:r>
          </a:p>
        </p:txBody>
      </p:sp>
      <p:sp>
        <p:nvSpPr>
          <p:cNvPr id="4100" name="Rectangle 11"/>
          <p:cNvSpPr>
            <a:spLocks noGrp="1" noChangeArrowheads="1"/>
          </p:cNvSpPr>
          <p:nvPr>
            <p:ph type="title"/>
          </p:nvPr>
        </p:nvSpPr>
        <p:spPr>
          <a:xfrm>
            <a:off x="755576" y="332656"/>
            <a:ext cx="7416824" cy="576263"/>
          </a:xfrm>
        </p:spPr>
        <p:txBody>
          <a:bodyPr/>
          <a:lstStyle/>
          <a:p>
            <a:pPr lvl="0"/>
            <a:r>
              <a:rPr lang="en-US" sz="2800" dirty="0"/>
              <a:t>Practice research </a:t>
            </a:r>
            <a:r>
              <a:rPr lang="en-US" sz="2800" dirty="0" smtClean="0"/>
              <a:t>networks (</a:t>
            </a:r>
            <a:r>
              <a:rPr lang="en-US" sz="2800" dirty="0"/>
              <a:t>PRN)</a:t>
            </a:r>
            <a:endParaRPr lang="da-DK" sz="2800" dirty="0"/>
          </a:p>
        </p:txBody>
      </p:sp>
    </p:spTree>
    <p:extLst>
      <p:ext uri="{BB962C8B-B14F-4D97-AF65-F5344CB8AC3E}">
        <p14:creationId xmlns:p14="http://schemas.microsoft.com/office/powerpoint/2010/main" val="2826919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1196752"/>
            <a:ext cx="7200900" cy="4824535"/>
          </a:xfrm>
        </p:spPr>
        <p:txBody>
          <a:bodyPr/>
          <a:lstStyle/>
          <a:p>
            <a:pPr eaLnBrk="1" hangingPunct="1">
              <a:buFont typeface="Arial" panose="020B0604020202020204" pitchFamily="34" charset="0"/>
              <a:buChar char="•"/>
            </a:pPr>
            <a:r>
              <a:rPr lang="en-US" sz="2200" dirty="0" err="1" smtClean="0"/>
              <a:t>Baggrund</a:t>
            </a:r>
            <a:endParaRPr lang="en-US" sz="2200" dirty="0" smtClean="0"/>
          </a:p>
          <a:p>
            <a:pPr lvl="1" eaLnBrk="1" hangingPunct="1">
              <a:buFont typeface="Arial" panose="020B0604020202020204" pitchFamily="34" charset="0"/>
              <a:buChar char="•"/>
            </a:pPr>
            <a:r>
              <a:rPr lang="en-US" sz="2000" dirty="0" err="1" smtClean="0"/>
              <a:t>En</a:t>
            </a:r>
            <a:r>
              <a:rPr lang="en-US" sz="2000" dirty="0" smtClean="0"/>
              <a:t> </a:t>
            </a:r>
            <a:r>
              <a:rPr lang="en-US" sz="2000" dirty="0" err="1" smtClean="0"/>
              <a:t>række</a:t>
            </a:r>
            <a:r>
              <a:rPr lang="en-US" sz="2000" dirty="0" smtClean="0"/>
              <a:t> (</a:t>
            </a:r>
            <a:r>
              <a:rPr lang="en-US" sz="2000" dirty="0" err="1" smtClean="0"/>
              <a:t>overvejende</a:t>
            </a:r>
            <a:r>
              <a:rPr lang="en-US" sz="2000" dirty="0" smtClean="0"/>
              <a:t> </a:t>
            </a:r>
            <a:r>
              <a:rPr lang="en-US" sz="2000" dirty="0" err="1" smtClean="0"/>
              <a:t>forgæves</a:t>
            </a:r>
            <a:r>
              <a:rPr lang="en-US" sz="2000" dirty="0" smtClean="0"/>
              <a:t>) </a:t>
            </a:r>
            <a:r>
              <a:rPr lang="en-US" sz="2000" dirty="0" err="1" smtClean="0"/>
              <a:t>ansøgninger</a:t>
            </a:r>
            <a:r>
              <a:rPr lang="en-US" sz="2000" dirty="0" smtClean="0"/>
              <a:t> </a:t>
            </a:r>
            <a:r>
              <a:rPr lang="en-US" sz="2000" dirty="0" err="1" smtClean="0"/>
              <a:t>vedrørende</a:t>
            </a:r>
            <a:r>
              <a:rPr lang="en-US" sz="2000" dirty="0" smtClean="0"/>
              <a:t> </a:t>
            </a:r>
            <a:r>
              <a:rPr lang="en-US" sz="2000" dirty="0" err="1" smtClean="0"/>
              <a:t>forskning</a:t>
            </a:r>
            <a:r>
              <a:rPr lang="en-US" sz="2000" dirty="0" smtClean="0"/>
              <a:t> i </a:t>
            </a:r>
            <a:r>
              <a:rPr lang="en-US" sz="2000" dirty="0" err="1" smtClean="0"/>
              <a:t>prædiktorer</a:t>
            </a:r>
            <a:r>
              <a:rPr lang="en-US" sz="2000" dirty="0" smtClean="0"/>
              <a:t>, </a:t>
            </a:r>
            <a:r>
              <a:rPr lang="en-US" sz="2000" dirty="0" err="1" smtClean="0"/>
              <a:t>moderatorer</a:t>
            </a:r>
            <a:r>
              <a:rPr lang="en-US" sz="2000" dirty="0" smtClean="0"/>
              <a:t> </a:t>
            </a:r>
            <a:r>
              <a:rPr lang="en-US" sz="2000" dirty="0" err="1" smtClean="0"/>
              <a:t>og</a:t>
            </a:r>
            <a:r>
              <a:rPr lang="en-US" sz="2000" dirty="0" smtClean="0"/>
              <a:t> </a:t>
            </a:r>
            <a:r>
              <a:rPr lang="en-US" sz="2000" dirty="0" err="1" smtClean="0"/>
              <a:t>mediatorer</a:t>
            </a:r>
            <a:r>
              <a:rPr lang="en-US" sz="2000" dirty="0" smtClean="0"/>
              <a:t> for </a:t>
            </a:r>
            <a:r>
              <a:rPr lang="en-US" sz="2000" dirty="0" err="1" smtClean="0"/>
              <a:t>behandlingsudbytte</a:t>
            </a:r>
            <a:endParaRPr lang="en-US" sz="2000" dirty="0" smtClean="0"/>
          </a:p>
          <a:p>
            <a:pPr lvl="1" eaLnBrk="1" hangingPunct="1">
              <a:buFont typeface="Arial" panose="020B0604020202020204" pitchFamily="34" charset="0"/>
              <a:buChar char="•"/>
            </a:pPr>
            <a:r>
              <a:rPr lang="en-US" sz="2000" dirty="0" err="1" smtClean="0"/>
              <a:t>Overenskomst</a:t>
            </a:r>
            <a:r>
              <a:rPr lang="en-US" sz="2000" dirty="0" smtClean="0"/>
              <a:t> </a:t>
            </a:r>
            <a:r>
              <a:rPr lang="en-US" sz="2000" dirty="0" err="1" smtClean="0"/>
              <a:t>mellem</a:t>
            </a:r>
            <a:r>
              <a:rPr lang="en-US" sz="2000" dirty="0" smtClean="0"/>
              <a:t> DP </a:t>
            </a:r>
            <a:r>
              <a:rPr lang="en-US" sz="2000" dirty="0" err="1" smtClean="0"/>
              <a:t>og</a:t>
            </a:r>
            <a:r>
              <a:rPr lang="en-US" sz="2000" dirty="0" smtClean="0"/>
              <a:t> DR </a:t>
            </a:r>
            <a:r>
              <a:rPr lang="en-US" sz="2000" dirty="0" err="1" smtClean="0"/>
              <a:t>har</a:t>
            </a:r>
            <a:r>
              <a:rPr lang="en-US" sz="2000" dirty="0" smtClean="0"/>
              <a:t> </a:t>
            </a:r>
            <a:r>
              <a:rPr lang="en-US" sz="2000" dirty="0" err="1" smtClean="0"/>
              <a:t>afsat</a:t>
            </a:r>
            <a:r>
              <a:rPr lang="en-US" sz="2000" dirty="0" smtClean="0"/>
              <a:t> </a:t>
            </a:r>
            <a:r>
              <a:rPr lang="en-US" sz="2000" dirty="0" err="1" smtClean="0"/>
              <a:t>midler</a:t>
            </a:r>
            <a:r>
              <a:rPr lang="en-US" sz="2000" dirty="0" smtClean="0"/>
              <a:t> </a:t>
            </a:r>
            <a:r>
              <a:rPr lang="en-US" sz="2000" dirty="0" err="1" smtClean="0"/>
              <a:t>til</a:t>
            </a:r>
            <a:r>
              <a:rPr lang="en-US" sz="2000" dirty="0" smtClean="0"/>
              <a:t> </a:t>
            </a:r>
            <a:r>
              <a:rPr lang="en-US" sz="2000" dirty="0" err="1" smtClean="0"/>
              <a:t>forskning</a:t>
            </a:r>
            <a:r>
              <a:rPr lang="en-US" sz="2000" dirty="0" smtClean="0"/>
              <a:t> i </a:t>
            </a:r>
            <a:r>
              <a:rPr lang="en-US" sz="2000" dirty="0" err="1" smtClean="0"/>
              <a:t>psykoterapi</a:t>
            </a:r>
            <a:r>
              <a:rPr lang="en-US" sz="2000" dirty="0" smtClean="0"/>
              <a:t> i </a:t>
            </a:r>
            <a:r>
              <a:rPr lang="en-US" sz="2000" dirty="0" err="1" smtClean="0"/>
              <a:t>praksissektoren</a:t>
            </a:r>
            <a:endParaRPr lang="en-US" sz="2000" dirty="0" smtClean="0"/>
          </a:p>
          <a:p>
            <a:pPr eaLnBrk="1" hangingPunct="1">
              <a:buFont typeface="Arial" panose="020B0604020202020204" pitchFamily="34" charset="0"/>
              <a:buChar char="•"/>
            </a:pPr>
            <a:r>
              <a:rPr lang="en-US" sz="2200" dirty="0" smtClean="0"/>
              <a:t>Design:</a:t>
            </a:r>
          </a:p>
          <a:p>
            <a:pPr lvl="1" eaLnBrk="1" hangingPunct="1">
              <a:buFont typeface="Arial" panose="020B0604020202020204" pitchFamily="34" charset="0"/>
              <a:buChar char="•"/>
            </a:pPr>
            <a:r>
              <a:rPr lang="en-US" sz="2000" dirty="0"/>
              <a:t>Observational study of the course of therapy without manipulation of the studied </a:t>
            </a:r>
            <a:r>
              <a:rPr lang="en-US" sz="2000" dirty="0" smtClean="0"/>
              <a:t>interventions</a:t>
            </a:r>
          </a:p>
          <a:p>
            <a:pPr eaLnBrk="1" hangingPunct="1">
              <a:buFont typeface="Arial" panose="020B0604020202020204" pitchFamily="34" charset="0"/>
              <a:buChar char="•"/>
            </a:pPr>
            <a:r>
              <a:rPr lang="en-US" sz="2200" dirty="0" smtClean="0"/>
              <a:t>Aim:</a:t>
            </a:r>
          </a:p>
          <a:p>
            <a:pPr lvl="1" eaLnBrk="1" hangingPunct="1">
              <a:buFont typeface="Arial" panose="020B0604020202020204" pitchFamily="34" charset="0"/>
              <a:buChar char="•"/>
            </a:pPr>
            <a:r>
              <a:rPr lang="en-US" sz="2000" dirty="0" smtClean="0"/>
              <a:t>To </a:t>
            </a:r>
            <a:r>
              <a:rPr lang="en-US" sz="2000" dirty="0"/>
              <a:t>evaluate the outcome of and determine effective factors in psychological treatment in the Danish practice sector</a:t>
            </a:r>
          </a:p>
          <a:p>
            <a:pPr eaLnBrk="1" hangingPunct="1">
              <a:buFont typeface="Arial" panose="020B0604020202020204" pitchFamily="34" charset="0"/>
              <a:buChar char="•"/>
            </a:pPr>
            <a:endParaRPr lang="en-US" sz="2200" dirty="0" smtClean="0"/>
          </a:p>
        </p:txBody>
      </p:sp>
      <p:sp>
        <p:nvSpPr>
          <p:cNvPr id="8196" name="Rectangle 11"/>
          <p:cNvSpPr>
            <a:spLocks noGrp="1" noChangeArrowheads="1"/>
          </p:cNvSpPr>
          <p:nvPr>
            <p:ph type="title"/>
          </p:nvPr>
        </p:nvSpPr>
        <p:spPr>
          <a:xfrm>
            <a:off x="539552" y="476250"/>
            <a:ext cx="7992888" cy="576263"/>
          </a:xfrm>
        </p:spPr>
        <p:txBody>
          <a:bodyPr/>
          <a:lstStyle/>
          <a:p>
            <a:pPr eaLnBrk="1" hangingPunct="1"/>
            <a:r>
              <a:rPr lang="da-DK" sz="2200" dirty="0" err="1" smtClean="0"/>
              <a:t>Effectiveness</a:t>
            </a:r>
            <a:r>
              <a:rPr lang="da-DK" sz="2200" dirty="0" smtClean="0"/>
              <a:t> of </a:t>
            </a:r>
            <a:r>
              <a:rPr lang="da-DK" sz="2200" dirty="0" err="1" smtClean="0"/>
              <a:t>Psychotherapy</a:t>
            </a:r>
            <a:r>
              <a:rPr lang="da-DK" sz="2200" dirty="0" smtClean="0"/>
              <a:t> in the Practice </a:t>
            </a:r>
            <a:r>
              <a:rPr lang="da-DK" sz="2200" dirty="0" err="1" smtClean="0"/>
              <a:t>Sector</a:t>
            </a:r>
            <a:endParaRPr lang="da-DK" sz="2200" dirty="0" smtClean="0"/>
          </a:p>
        </p:txBody>
      </p:sp>
    </p:spTree>
    <p:extLst>
      <p:ext uri="{BB962C8B-B14F-4D97-AF65-F5344CB8AC3E}">
        <p14:creationId xmlns:p14="http://schemas.microsoft.com/office/powerpoint/2010/main" val="1218432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1196752"/>
            <a:ext cx="7200900" cy="5256584"/>
          </a:xfrm>
        </p:spPr>
        <p:txBody>
          <a:bodyPr/>
          <a:lstStyle/>
          <a:p>
            <a:pPr eaLnBrk="1" hangingPunct="1">
              <a:buFont typeface="Arial" panose="020B0604020202020204" pitchFamily="34" charset="0"/>
              <a:buChar char="•"/>
            </a:pPr>
            <a:r>
              <a:rPr lang="en-US" sz="2200" dirty="0" smtClean="0"/>
              <a:t>Mange </a:t>
            </a:r>
            <a:r>
              <a:rPr lang="en-US" sz="2200" dirty="0" err="1" smtClean="0"/>
              <a:t>typer</a:t>
            </a:r>
            <a:r>
              <a:rPr lang="en-US" sz="2200" dirty="0" smtClean="0"/>
              <a:t> </a:t>
            </a:r>
            <a:r>
              <a:rPr lang="en-US" sz="2200" dirty="0" err="1" smtClean="0"/>
              <a:t>af</a:t>
            </a:r>
            <a:r>
              <a:rPr lang="en-US" sz="2200" dirty="0" smtClean="0"/>
              <a:t> data </a:t>
            </a:r>
            <a:r>
              <a:rPr lang="en-US" sz="2200" dirty="0" err="1" smtClean="0"/>
              <a:t>relevante</a:t>
            </a:r>
            <a:r>
              <a:rPr lang="en-US" sz="2200" dirty="0" smtClean="0"/>
              <a:t>:</a:t>
            </a:r>
          </a:p>
          <a:p>
            <a:pPr lvl="1" eaLnBrk="1" hangingPunct="1">
              <a:buFont typeface="Arial" panose="020B0604020202020204" pitchFamily="34" charset="0"/>
              <a:buChar char="•"/>
            </a:pPr>
            <a:r>
              <a:rPr lang="en-US" sz="1800" dirty="0" err="1" smtClean="0"/>
              <a:t>Terapeutdata</a:t>
            </a:r>
            <a:r>
              <a:rPr lang="en-US" sz="1800" dirty="0" smtClean="0"/>
              <a:t>:</a:t>
            </a:r>
          </a:p>
          <a:p>
            <a:pPr lvl="2" eaLnBrk="1" hangingPunct="1">
              <a:buFont typeface="Arial" panose="020B0604020202020204" pitchFamily="34" charset="0"/>
              <a:buChar char="•"/>
            </a:pPr>
            <a:r>
              <a:rPr lang="en-US" sz="1800" dirty="0" err="1" smtClean="0"/>
              <a:t>Basisdata</a:t>
            </a:r>
            <a:r>
              <a:rPr lang="en-US" sz="1800" dirty="0" smtClean="0"/>
              <a:t>: </a:t>
            </a:r>
            <a:r>
              <a:rPr lang="en-US" sz="1800" dirty="0" err="1" smtClean="0"/>
              <a:t>Uddannelse</a:t>
            </a:r>
            <a:r>
              <a:rPr lang="en-US" sz="1800" dirty="0" smtClean="0"/>
              <a:t>, </a:t>
            </a:r>
            <a:r>
              <a:rPr lang="en-US" sz="1800" dirty="0" err="1" smtClean="0"/>
              <a:t>generel</a:t>
            </a:r>
            <a:r>
              <a:rPr lang="en-US" sz="1800" dirty="0" smtClean="0"/>
              <a:t> </a:t>
            </a:r>
            <a:r>
              <a:rPr lang="en-US" sz="1800" dirty="0" err="1" smtClean="0"/>
              <a:t>teoretisk</a:t>
            </a:r>
            <a:r>
              <a:rPr lang="en-US" sz="1800" dirty="0" smtClean="0"/>
              <a:t> </a:t>
            </a:r>
            <a:r>
              <a:rPr lang="en-US" sz="1800" dirty="0" err="1" smtClean="0"/>
              <a:t>orientering</a:t>
            </a:r>
            <a:r>
              <a:rPr lang="en-US" sz="1800" dirty="0" smtClean="0"/>
              <a:t>, </a:t>
            </a:r>
            <a:r>
              <a:rPr lang="en-US" sz="1800" dirty="0" err="1" smtClean="0"/>
              <a:t>personlighedskarakteristika</a:t>
            </a:r>
            <a:endParaRPr lang="en-US" sz="1800" dirty="0" smtClean="0"/>
          </a:p>
          <a:p>
            <a:pPr lvl="2" eaLnBrk="1" hangingPunct="1">
              <a:buFont typeface="Arial" panose="020B0604020202020204" pitchFamily="34" charset="0"/>
              <a:buChar char="•"/>
            </a:pPr>
            <a:r>
              <a:rPr lang="en-US" sz="1800" dirty="0" err="1" smtClean="0"/>
              <a:t>Forløbs</a:t>
            </a:r>
            <a:r>
              <a:rPr lang="en-US" sz="1800" dirty="0" smtClean="0"/>
              <a:t>-/</a:t>
            </a:r>
            <a:r>
              <a:rPr lang="en-US" sz="1800" dirty="0" err="1" smtClean="0"/>
              <a:t>sessionsdata</a:t>
            </a:r>
            <a:r>
              <a:rPr lang="en-US" sz="1800" dirty="0" smtClean="0"/>
              <a:t>: </a:t>
            </a:r>
            <a:r>
              <a:rPr lang="en-US" sz="1800" dirty="0" err="1" smtClean="0"/>
              <a:t>Teknikker</a:t>
            </a:r>
            <a:r>
              <a:rPr lang="en-US" sz="1800" dirty="0" smtClean="0"/>
              <a:t> </a:t>
            </a:r>
            <a:r>
              <a:rPr lang="en-US" sz="1800" dirty="0" err="1" smtClean="0"/>
              <a:t>anvendt</a:t>
            </a:r>
            <a:r>
              <a:rPr lang="en-US" sz="1800" dirty="0" smtClean="0"/>
              <a:t> </a:t>
            </a:r>
            <a:r>
              <a:rPr lang="en-US" sz="1800" dirty="0" err="1" smtClean="0"/>
              <a:t>igennem</a:t>
            </a:r>
            <a:r>
              <a:rPr lang="en-US" sz="1800" dirty="0" smtClean="0"/>
              <a:t> </a:t>
            </a:r>
            <a:r>
              <a:rPr lang="en-US" sz="1800" dirty="0" err="1" smtClean="0"/>
              <a:t>forløbet</a:t>
            </a:r>
            <a:r>
              <a:rPr lang="en-US" sz="1800" dirty="0" smtClean="0"/>
              <a:t> </a:t>
            </a:r>
            <a:r>
              <a:rPr lang="en-US" sz="1800" dirty="0" err="1" smtClean="0"/>
              <a:t>og</a:t>
            </a:r>
            <a:r>
              <a:rPr lang="en-US" sz="1800" dirty="0" smtClean="0"/>
              <a:t> </a:t>
            </a:r>
            <a:r>
              <a:rPr lang="en-US" sz="1800" dirty="0" err="1" smtClean="0"/>
              <a:t>intentioner</a:t>
            </a:r>
            <a:r>
              <a:rPr lang="en-US" sz="1800" dirty="0" smtClean="0"/>
              <a:t> bag </a:t>
            </a:r>
            <a:r>
              <a:rPr lang="en-US" sz="1800" dirty="0" err="1" smtClean="0"/>
              <a:t>teknikkerne</a:t>
            </a:r>
            <a:r>
              <a:rPr lang="en-US" sz="1800" dirty="0" smtClean="0"/>
              <a:t>, </a:t>
            </a:r>
            <a:r>
              <a:rPr lang="en-US" sz="1800" dirty="0" err="1" smtClean="0"/>
              <a:t>modoverføring</a:t>
            </a:r>
            <a:r>
              <a:rPr lang="en-US" sz="1800" dirty="0" smtClean="0"/>
              <a:t>, alliance</a:t>
            </a:r>
          </a:p>
          <a:p>
            <a:pPr lvl="1" eaLnBrk="1" hangingPunct="1">
              <a:buFont typeface="Arial" panose="020B0604020202020204" pitchFamily="34" charset="0"/>
              <a:buChar char="•"/>
            </a:pPr>
            <a:r>
              <a:rPr lang="en-US" sz="1800" dirty="0" err="1" smtClean="0"/>
              <a:t>Klientdata</a:t>
            </a:r>
            <a:r>
              <a:rPr lang="en-US" sz="1800" dirty="0" smtClean="0"/>
              <a:t>:</a:t>
            </a:r>
          </a:p>
          <a:p>
            <a:pPr lvl="2" eaLnBrk="1" hangingPunct="1">
              <a:buFont typeface="Arial" panose="020B0604020202020204" pitchFamily="34" charset="0"/>
              <a:buChar char="•"/>
            </a:pPr>
            <a:r>
              <a:rPr lang="en-US" sz="1800" dirty="0" err="1" smtClean="0"/>
              <a:t>Basisdata</a:t>
            </a:r>
            <a:r>
              <a:rPr lang="en-US" sz="1800" dirty="0" smtClean="0"/>
              <a:t>: Diagnose, </a:t>
            </a:r>
            <a:r>
              <a:rPr lang="en-US" sz="1800" dirty="0" err="1" smtClean="0"/>
              <a:t>personlighedsmål</a:t>
            </a:r>
            <a:r>
              <a:rPr lang="en-US" sz="1800" dirty="0" smtClean="0"/>
              <a:t>, </a:t>
            </a:r>
            <a:r>
              <a:rPr lang="en-US" sz="1800" dirty="0" err="1" smtClean="0"/>
              <a:t>symptomstatus</a:t>
            </a:r>
            <a:r>
              <a:rPr lang="en-US" sz="1800" dirty="0" smtClean="0"/>
              <a:t>, </a:t>
            </a:r>
            <a:r>
              <a:rPr lang="en-US" sz="1800" dirty="0" err="1" smtClean="0"/>
              <a:t>terapipræferencer</a:t>
            </a:r>
            <a:endParaRPr lang="en-US" sz="1800" dirty="0" smtClean="0"/>
          </a:p>
          <a:p>
            <a:pPr lvl="2" eaLnBrk="1" hangingPunct="1">
              <a:buFont typeface="Arial" panose="020B0604020202020204" pitchFamily="34" charset="0"/>
              <a:buChar char="•"/>
            </a:pPr>
            <a:r>
              <a:rPr lang="en-US" sz="1800" dirty="0" err="1" smtClean="0"/>
              <a:t>Forløbs</a:t>
            </a:r>
            <a:r>
              <a:rPr lang="en-US" sz="1800" dirty="0" smtClean="0"/>
              <a:t>-/</a:t>
            </a:r>
            <a:r>
              <a:rPr lang="en-US" sz="1800" dirty="0" err="1" smtClean="0"/>
              <a:t>sessionsdata</a:t>
            </a:r>
            <a:r>
              <a:rPr lang="en-US" sz="1800" dirty="0" smtClean="0"/>
              <a:t>: Alliance, </a:t>
            </a:r>
            <a:r>
              <a:rPr lang="en-US" sz="1800" dirty="0" err="1" smtClean="0"/>
              <a:t>tilknytning</a:t>
            </a:r>
            <a:r>
              <a:rPr lang="en-US" sz="1800" dirty="0" smtClean="0"/>
              <a:t> </a:t>
            </a:r>
            <a:r>
              <a:rPr lang="en-US" sz="1800" dirty="0" err="1" smtClean="0"/>
              <a:t>til</a:t>
            </a:r>
            <a:r>
              <a:rPr lang="en-US" sz="1800" dirty="0" smtClean="0"/>
              <a:t> </a:t>
            </a:r>
            <a:r>
              <a:rPr lang="en-US" sz="1800" dirty="0" err="1" smtClean="0"/>
              <a:t>terapeuten</a:t>
            </a:r>
            <a:r>
              <a:rPr lang="en-US" sz="1800" dirty="0" smtClean="0"/>
              <a:t>, </a:t>
            </a:r>
            <a:r>
              <a:rPr lang="en-US" sz="1800" dirty="0" err="1" smtClean="0"/>
              <a:t>løbende</a:t>
            </a:r>
            <a:r>
              <a:rPr lang="en-US" sz="1800" dirty="0" smtClean="0"/>
              <a:t> </a:t>
            </a:r>
            <a:r>
              <a:rPr lang="en-US" sz="1800" dirty="0" err="1" smtClean="0"/>
              <a:t>udvikling</a:t>
            </a:r>
            <a:r>
              <a:rPr lang="en-US" sz="1800" dirty="0" smtClean="0"/>
              <a:t> i </a:t>
            </a:r>
            <a:r>
              <a:rPr lang="en-US" sz="1800" dirty="0" err="1" smtClean="0"/>
              <a:t>symptomstatus</a:t>
            </a:r>
            <a:endParaRPr lang="en-US" sz="1800" dirty="0" smtClean="0"/>
          </a:p>
          <a:p>
            <a:pPr lvl="2" eaLnBrk="1" hangingPunct="1">
              <a:buFont typeface="Arial" panose="020B0604020202020204" pitchFamily="34" charset="0"/>
              <a:buChar char="•"/>
            </a:pPr>
            <a:r>
              <a:rPr lang="en-US" sz="1800" dirty="0" smtClean="0"/>
              <a:t>Outcome: </a:t>
            </a:r>
            <a:r>
              <a:rPr lang="en-US" sz="1800" dirty="0" err="1" smtClean="0"/>
              <a:t>Symptomstatus</a:t>
            </a:r>
            <a:r>
              <a:rPr lang="en-US" sz="1800" dirty="0" smtClean="0"/>
              <a:t> (</a:t>
            </a:r>
            <a:r>
              <a:rPr lang="en-US" sz="1800" dirty="0" err="1" smtClean="0"/>
              <a:t>selvvurderet</a:t>
            </a:r>
            <a:r>
              <a:rPr lang="en-US" sz="1800" dirty="0" smtClean="0"/>
              <a:t>, </a:t>
            </a:r>
            <a:r>
              <a:rPr lang="en-US" sz="1800" dirty="0" err="1" smtClean="0"/>
              <a:t>terapeutvurderet</a:t>
            </a:r>
            <a:r>
              <a:rPr lang="en-US" sz="1800" dirty="0" smtClean="0"/>
              <a:t>, </a:t>
            </a:r>
            <a:r>
              <a:rPr lang="en-US" sz="1800" dirty="0" err="1" smtClean="0"/>
              <a:t>observatørvurderet</a:t>
            </a:r>
            <a:r>
              <a:rPr lang="en-US" sz="1800" dirty="0" smtClean="0"/>
              <a:t>), </a:t>
            </a:r>
            <a:r>
              <a:rPr lang="en-US" sz="1800" dirty="0" err="1" smtClean="0"/>
              <a:t>personlighedskarakteristika</a:t>
            </a:r>
            <a:endParaRPr lang="en-US" sz="1800" dirty="0" smtClean="0"/>
          </a:p>
          <a:p>
            <a:pPr lvl="2" eaLnBrk="1" hangingPunct="1">
              <a:buFont typeface="Arial" panose="020B0604020202020204" pitchFamily="34" charset="0"/>
              <a:buChar char="•"/>
            </a:pPr>
            <a:r>
              <a:rPr lang="en-US" sz="1800" dirty="0" smtClean="0"/>
              <a:t>Follow up: </a:t>
            </a:r>
            <a:r>
              <a:rPr lang="en-US" sz="1800" dirty="0" err="1" smtClean="0"/>
              <a:t>Symptomstatus</a:t>
            </a:r>
            <a:r>
              <a:rPr lang="en-US" sz="1800" dirty="0" smtClean="0"/>
              <a:t>, </a:t>
            </a:r>
            <a:r>
              <a:rPr lang="en-US" sz="1800" dirty="0" err="1" smtClean="0"/>
              <a:t>sociodemografiske</a:t>
            </a:r>
            <a:r>
              <a:rPr lang="en-US" sz="1800" dirty="0" smtClean="0"/>
              <a:t> variable</a:t>
            </a:r>
            <a:endParaRPr lang="en-US" sz="1800" dirty="0"/>
          </a:p>
          <a:p>
            <a:pPr eaLnBrk="1" hangingPunct="1">
              <a:buFont typeface="Arial" panose="020B0604020202020204" pitchFamily="34" charset="0"/>
              <a:buChar char="•"/>
            </a:pPr>
            <a:endParaRPr lang="en-US" sz="2200" dirty="0" smtClean="0"/>
          </a:p>
        </p:txBody>
      </p:sp>
      <p:sp>
        <p:nvSpPr>
          <p:cNvPr id="8196" name="Rectangle 11"/>
          <p:cNvSpPr>
            <a:spLocks noGrp="1" noChangeArrowheads="1"/>
          </p:cNvSpPr>
          <p:nvPr>
            <p:ph type="title"/>
          </p:nvPr>
        </p:nvSpPr>
        <p:spPr>
          <a:xfrm>
            <a:off x="539552" y="476250"/>
            <a:ext cx="7992888" cy="576263"/>
          </a:xfrm>
        </p:spPr>
        <p:txBody>
          <a:bodyPr/>
          <a:lstStyle/>
          <a:p>
            <a:pPr eaLnBrk="1" hangingPunct="1"/>
            <a:r>
              <a:rPr lang="da-DK" sz="2200" dirty="0" smtClean="0"/>
              <a:t>Dataindsamling - generelt</a:t>
            </a:r>
            <a:endParaRPr lang="da-DK" sz="2200" dirty="0" smtClean="0"/>
          </a:p>
        </p:txBody>
      </p:sp>
    </p:spTree>
    <p:extLst>
      <p:ext uri="{BB962C8B-B14F-4D97-AF65-F5344CB8AC3E}">
        <p14:creationId xmlns:p14="http://schemas.microsoft.com/office/powerpoint/2010/main" val="3965587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611560" y="1196752"/>
            <a:ext cx="7200900" cy="5256213"/>
          </a:xfrm>
        </p:spPr>
        <p:txBody>
          <a:bodyPr/>
          <a:lstStyle/>
          <a:p>
            <a:pPr eaLnBrk="1" hangingPunct="1">
              <a:buFont typeface="Arial" panose="020B0604020202020204" pitchFamily="34" charset="0"/>
              <a:buChar char="•"/>
            </a:pPr>
            <a:r>
              <a:rPr lang="en-US" sz="2400" dirty="0" err="1" smtClean="0"/>
              <a:t>Psykoterapeutisk</a:t>
            </a:r>
            <a:r>
              <a:rPr lang="en-US" sz="2400" dirty="0" smtClean="0"/>
              <a:t> og </a:t>
            </a:r>
            <a:r>
              <a:rPr lang="en-US" sz="2400" dirty="0" err="1" smtClean="0"/>
              <a:t>anden</a:t>
            </a:r>
            <a:r>
              <a:rPr lang="en-US" sz="2400" dirty="0" smtClean="0"/>
              <a:t> professional </a:t>
            </a:r>
            <a:r>
              <a:rPr lang="en-US" sz="2400" dirty="0" err="1" smtClean="0"/>
              <a:t>psykologisk</a:t>
            </a:r>
            <a:r>
              <a:rPr lang="en-US" sz="2400" dirty="0" smtClean="0"/>
              <a:t> </a:t>
            </a:r>
            <a:r>
              <a:rPr lang="en-US" sz="2400" dirty="0" err="1" smtClean="0"/>
              <a:t>erfaring</a:t>
            </a:r>
            <a:r>
              <a:rPr lang="en-US" sz="2400" dirty="0" smtClean="0"/>
              <a:t> </a:t>
            </a:r>
            <a:r>
              <a:rPr lang="en-US" sz="2400" dirty="0" err="1" smtClean="0"/>
              <a:t>opnået</a:t>
            </a:r>
            <a:r>
              <a:rPr lang="en-US" sz="2400" dirty="0" smtClean="0"/>
              <a:t> </a:t>
            </a:r>
            <a:r>
              <a:rPr lang="en-US" sz="2400" dirty="0" err="1" smtClean="0"/>
              <a:t>efter</a:t>
            </a:r>
            <a:r>
              <a:rPr lang="en-US" sz="2400" dirty="0" smtClean="0"/>
              <a:t> </a:t>
            </a:r>
            <a:r>
              <a:rPr lang="en-US" sz="2400" dirty="0" err="1" smtClean="0"/>
              <a:t>endt</a:t>
            </a:r>
            <a:r>
              <a:rPr lang="en-US" sz="2400" dirty="0" smtClean="0"/>
              <a:t> </a:t>
            </a:r>
            <a:r>
              <a:rPr lang="en-US" sz="2400" dirty="0" err="1" smtClean="0"/>
              <a:t>uddannelse</a:t>
            </a:r>
            <a:r>
              <a:rPr lang="en-US" sz="2400" dirty="0" smtClean="0"/>
              <a:t>.</a:t>
            </a:r>
          </a:p>
          <a:p>
            <a:pPr eaLnBrk="1" hangingPunct="1">
              <a:buFont typeface="Arial" panose="020B0604020202020204" pitchFamily="34" charset="0"/>
              <a:buChar char="•"/>
            </a:pPr>
            <a:r>
              <a:rPr lang="en-US" sz="2400" dirty="0" err="1" smtClean="0"/>
              <a:t>Arten</a:t>
            </a:r>
            <a:r>
              <a:rPr lang="en-US" sz="2400" dirty="0" smtClean="0"/>
              <a:t> og </a:t>
            </a:r>
            <a:r>
              <a:rPr lang="en-US" sz="2400" dirty="0" err="1" smtClean="0"/>
              <a:t>varigheden</a:t>
            </a:r>
            <a:r>
              <a:rPr lang="en-US" sz="2400" dirty="0" smtClean="0"/>
              <a:t> </a:t>
            </a:r>
            <a:r>
              <a:rPr lang="en-US" sz="2400" dirty="0" err="1" smtClean="0"/>
              <a:t>af</a:t>
            </a:r>
            <a:r>
              <a:rPr lang="en-US" sz="2400" dirty="0" smtClean="0"/>
              <a:t> </a:t>
            </a:r>
            <a:r>
              <a:rPr lang="en-US" sz="2400" dirty="0" err="1" smtClean="0"/>
              <a:t>efteruddannelse</a:t>
            </a:r>
            <a:endParaRPr lang="en-US" sz="2400" dirty="0" smtClean="0"/>
          </a:p>
          <a:p>
            <a:pPr eaLnBrk="1" hangingPunct="1">
              <a:buFont typeface="Arial" panose="020B0604020202020204" pitchFamily="34" charset="0"/>
              <a:buChar char="•"/>
            </a:pPr>
            <a:r>
              <a:rPr lang="en-US" sz="2400" dirty="0" err="1" smtClean="0"/>
              <a:t>Grundlæggende</a:t>
            </a:r>
            <a:r>
              <a:rPr lang="en-US" sz="2400" dirty="0" smtClean="0"/>
              <a:t> </a:t>
            </a:r>
            <a:r>
              <a:rPr lang="en-US" sz="2400" dirty="0" err="1" smtClean="0"/>
              <a:t>teoretisk</a:t>
            </a:r>
            <a:r>
              <a:rPr lang="en-US" sz="2400" dirty="0" smtClean="0"/>
              <a:t> </a:t>
            </a:r>
            <a:r>
              <a:rPr lang="en-US" sz="2400" dirty="0" err="1" smtClean="0"/>
              <a:t>orientering</a:t>
            </a:r>
            <a:endParaRPr lang="en-US" sz="2400" dirty="0" smtClean="0"/>
          </a:p>
          <a:p>
            <a:pPr eaLnBrk="1" hangingPunct="1">
              <a:buFont typeface="Arial" panose="020B0604020202020204" pitchFamily="34" charset="0"/>
              <a:buChar char="•"/>
            </a:pPr>
            <a:r>
              <a:rPr lang="en-US" sz="2400" dirty="0" smtClean="0"/>
              <a:t>Experiences in Close Relationships (ECR; Brennan et al., 1998)</a:t>
            </a:r>
          </a:p>
          <a:p>
            <a:pPr eaLnBrk="1" hangingPunct="1">
              <a:buFont typeface="Arial" panose="020B0604020202020204" pitchFamily="34" charset="0"/>
              <a:buChar char="•"/>
            </a:pPr>
            <a:r>
              <a:rPr lang="en-US" sz="2400" dirty="0" smtClean="0"/>
              <a:t>IIP</a:t>
            </a:r>
          </a:p>
          <a:p>
            <a:pPr eaLnBrk="1" hangingPunct="1">
              <a:buFont typeface="Arial" panose="020B0604020202020204" pitchFamily="34" charset="0"/>
              <a:buChar char="•"/>
            </a:pPr>
            <a:r>
              <a:rPr lang="en-US" sz="2400" dirty="0" smtClean="0"/>
              <a:t>SASB-</a:t>
            </a:r>
            <a:r>
              <a:rPr lang="en-US" sz="2400" dirty="0" err="1" smtClean="0"/>
              <a:t>intrex</a:t>
            </a:r>
            <a:endParaRPr lang="en-US" sz="2400" dirty="0" smtClean="0"/>
          </a:p>
          <a:p>
            <a:pPr eaLnBrk="1" hangingPunct="1">
              <a:buFont typeface="Arial" panose="020B0604020202020204" pitchFamily="34" charset="0"/>
              <a:buChar char="•"/>
            </a:pPr>
            <a:endParaRPr lang="en-US" sz="2000" dirty="0"/>
          </a:p>
        </p:txBody>
      </p:sp>
      <p:sp>
        <p:nvSpPr>
          <p:cNvPr id="8196" name="Rectangle 11"/>
          <p:cNvSpPr>
            <a:spLocks noGrp="1" noChangeArrowheads="1"/>
          </p:cNvSpPr>
          <p:nvPr>
            <p:ph type="title"/>
          </p:nvPr>
        </p:nvSpPr>
        <p:spPr>
          <a:xfrm>
            <a:off x="539552" y="476250"/>
            <a:ext cx="7920880" cy="576263"/>
          </a:xfrm>
        </p:spPr>
        <p:txBody>
          <a:bodyPr/>
          <a:lstStyle/>
          <a:p>
            <a:pPr eaLnBrk="1" hangingPunct="1"/>
            <a:r>
              <a:rPr lang="da-DK" sz="2800" dirty="0" smtClean="0"/>
              <a:t>EPPS: Instrumenter </a:t>
            </a:r>
            <a:r>
              <a:rPr lang="da-DK" sz="2800" dirty="0" smtClean="0"/>
              <a:t>– basisoplysninger, </a:t>
            </a:r>
            <a:r>
              <a:rPr lang="da-DK" sz="2800" dirty="0" err="1" smtClean="0"/>
              <a:t>tp</a:t>
            </a:r>
            <a:endParaRPr lang="da-DK" sz="2800" dirty="0" smtClean="0"/>
          </a:p>
        </p:txBody>
      </p:sp>
    </p:spTree>
    <p:extLst>
      <p:ext uri="{BB962C8B-B14F-4D97-AF65-F5344CB8AC3E}">
        <p14:creationId xmlns:p14="http://schemas.microsoft.com/office/powerpoint/2010/main" val="1332132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dsholder til sidefod 3"/>
          <p:cNvSpPr>
            <a:spLocks noGrp="1"/>
          </p:cNvSpPr>
          <p:nvPr>
            <p:ph type="ftr" sz="quarter" idx="10"/>
          </p:nvPr>
        </p:nvSpPr>
        <p:spPr>
          <a:noFill/>
        </p:spPr>
        <p:txBody>
          <a:bodyPr/>
          <a:lstStyle/>
          <a:p>
            <a:r>
              <a:rPr lang="da-DK" smtClean="0"/>
              <a:t>Department of Psychology</a:t>
            </a:r>
          </a:p>
        </p:txBody>
      </p:sp>
      <p:sp>
        <p:nvSpPr>
          <p:cNvPr id="9219" name="Rectangle 1026"/>
          <p:cNvSpPr>
            <a:spLocks noGrp="1" noChangeArrowheads="1"/>
          </p:cNvSpPr>
          <p:nvPr>
            <p:ph type="title"/>
          </p:nvPr>
        </p:nvSpPr>
        <p:spPr>
          <a:xfrm>
            <a:off x="755576" y="476672"/>
            <a:ext cx="7848872" cy="576263"/>
          </a:xfrm>
        </p:spPr>
        <p:txBody>
          <a:bodyPr/>
          <a:lstStyle/>
          <a:p>
            <a:pPr eaLnBrk="1" hangingPunct="1"/>
            <a:r>
              <a:rPr lang="da-DK" sz="2800" dirty="0" smtClean="0"/>
              <a:t>Procedure for indsamling af klientdata</a:t>
            </a:r>
          </a:p>
        </p:txBody>
      </p:sp>
      <p:sp>
        <p:nvSpPr>
          <p:cNvPr id="9220" name="Rectangle 1027"/>
          <p:cNvSpPr>
            <a:spLocks noGrp="1" noChangeArrowheads="1"/>
          </p:cNvSpPr>
          <p:nvPr>
            <p:ph type="body" idx="1"/>
          </p:nvPr>
        </p:nvSpPr>
        <p:spPr>
          <a:xfrm>
            <a:off x="755576" y="1196752"/>
            <a:ext cx="7273925" cy="4608512"/>
          </a:xfrm>
        </p:spPr>
        <p:txBody>
          <a:bodyPr/>
          <a:lstStyle/>
          <a:p>
            <a:pPr eaLnBrk="1" hangingPunct="1">
              <a:buFontTx/>
              <a:buChar char="•"/>
            </a:pPr>
            <a:r>
              <a:rPr lang="en-US" sz="2400" dirty="0" err="1" smtClean="0"/>
              <a:t>Alle</a:t>
            </a:r>
            <a:r>
              <a:rPr lang="en-US" sz="2400" dirty="0" smtClean="0"/>
              <a:t> </a:t>
            </a:r>
            <a:r>
              <a:rPr lang="en-US" sz="2400" dirty="0" err="1" smtClean="0"/>
              <a:t>oplysninger</a:t>
            </a:r>
            <a:r>
              <a:rPr lang="en-US" sz="2400" dirty="0" smtClean="0"/>
              <a:t> </a:t>
            </a:r>
            <a:r>
              <a:rPr lang="en-US" sz="2400" dirty="0" err="1" smtClean="0"/>
              <a:t>indtastes</a:t>
            </a:r>
            <a:r>
              <a:rPr lang="en-US" sz="2400" dirty="0" smtClean="0"/>
              <a:t> </a:t>
            </a:r>
            <a:r>
              <a:rPr lang="en-US" sz="2400" dirty="0" err="1" smtClean="0"/>
              <a:t>elektronisk</a:t>
            </a:r>
            <a:r>
              <a:rPr lang="en-US" sz="2400" dirty="0" smtClean="0"/>
              <a:t> via </a:t>
            </a:r>
            <a:r>
              <a:rPr lang="en-US" sz="2400" dirty="0" err="1" smtClean="0"/>
              <a:t>SurveyXact</a:t>
            </a:r>
            <a:r>
              <a:rPr lang="en-US" sz="2400" dirty="0" smtClean="0"/>
              <a:t> portal</a:t>
            </a:r>
          </a:p>
          <a:p>
            <a:pPr eaLnBrk="1" hangingPunct="1">
              <a:buFontTx/>
              <a:buChar char="•"/>
            </a:pPr>
            <a:r>
              <a:rPr lang="en-US" sz="2400" dirty="0" err="1" smtClean="0"/>
              <a:t>Terapeuter</a:t>
            </a:r>
            <a:r>
              <a:rPr lang="en-US" sz="2400" dirty="0" smtClean="0"/>
              <a:t> </a:t>
            </a:r>
            <a:r>
              <a:rPr lang="en-US" sz="2400" dirty="0" err="1" smtClean="0"/>
              <a:t>angiver</a:t>
            </a:r>
            <a:r>
              <a:rPr lang="en-US" sz="2400" dirty="0" smtClean="0"/>
              <a:t> </a:t>
            </a:r>
            <a:r>
              <a:rPr lang="en-US" sz="2400" dirty="0" err="1" smtClean="0"/>
              <a:t>klientstart</a:t>
            </a:r>
            <a:r>
              <a:rPr lang="en-US" sz="2400" dirty="0" smtClean="0"/>
              <a:t> </a:t>
            </a:r>
            <a:r>
              <a:rPr lang="en-US" sz="2400" dirty="0" err="1" smtClean="0"/>
              <a:t>i</a:t>
            </a:r>
            <a:r>
              <a:rPr lang="en-US" sz="2400" dirty="0" smtClean="0"/>
              <a:t> </a:t>
            </a:r>
            <a:r>
              <a:rPr lang="en-US" sz="2400" dirty="0" err="1" smtClean="0"/>
              <a:t>portalen</a:t>
            </a:r>
            <a:r>
              <a:rPr lang="en-US" sz="2400" dirty="0" smtClean="0"/>
              <a:t>, “</a:t>
            </a:r>
            <a:r>
              <a:rPr lang="en-US" sz="2400" dirty="0" err="1" smtClean="0"/>
              <a:t>sætter</a:t>
            </a:r>
            <a:r>
              <a:rPr lang="en-US" sz="2400" dirty="0" smtClean="0"/>
              <a:t> </a:t>
            </a:r>
            <a:r>
              <a:rPr lang="en-US" sz="2400" dirty="0" err="1" smtClean="0"/>
              <a:t>kryds</a:t>
            </a:r>
            <a:r>
              <a:rPr lang="en-US" sz="2400" dirty="0" smtClean="0"/>
              <a:t>” </a:t>
            </a:r>
            <a:r>
              <a:rPr lang="en-US" sz="2400" dirty="0" err="1" smtClean="0"/>
              <a:t>i</a:t>
            </a:r>
            <a:r>
              <a:rPr lang="en-US" sz="2400" dirty="0" smtClean="0"/>
              <a:t> </a:t>
            </a:r>
            <a:r>
              <a:rPr lang="en-US" sz="2400" dirty="0" err="1" smtClean="0"/>
              <a:t>portalen</a:t>
            </a:r>
            <a:r>
              <a:rPr lang="en-US" sz="2400" dirty="0" smtClean="0"/>
              <a:t> for </a:t>
            </a:r>
            <a:r>
              <a:rPr lang="en-US" sz="2400" dirty="0" err="1" smtClean="0"/>
              <a:t>hver</a:t>
            </a:r>
            <a:r>
              <a:rPr lang="en-US" sz="2400" dirty="0" smtClean="0"/>
              <a:t> </a:t>
            </a:r>
            <a:r>
              <a:rPr lang="en-US" sz="2400" dirty="0" err="1" smtClean="0"/>
              <a:t>klientsamtale</a:t>
            </a:r>
            <a:r>
              <a:rPr lang="en-US" sz="2400" dirty="0" smtClean="0"/>
              <a:t> og </a:t>
            </a:r>
            <a:r>
              <a:rPr lang="en-US" sz="2400" dirty="0" err="1" smtClean="0"/>
              <a:t>angiver</a:t>
            </a:r>
            <a:r>
              <a:rPr lang="en-US" sz="2400" dirty="0" smtClean="0"/>
              <a:t> </a:t>
            </a:r>
            <a:r>
              <a:rPr lang="en-US" sz="2400" dirty="0" err="1" smtClean="0"/>
              <a:t>afslutning</a:t>
            </a:r>
            <a:r>
              <a:rPr lang="en-US" sz="2400" dirty="0" smtClean="0"/>
              <a:t> </a:t>
            </a:r>
            <a:r>
              <a:rPr lang="en-US" sz="2400" dirty="0" err="1" smtClean="0"/>
              <a:t>af</a:t>
            </a:r>
            <a:r>
              <a:rPr lang="en-US" sz="2400" dirty="0" smtClean="0"/>
              <a:t> </a:t>
            </a:r>
            <a:r>
              <a:rPr lang="en-US" sz="2400" dirty="0" err="1" smtClean="0"/>
              <a:t>forløb</a:t>
            </a:r>
            <a:endParaRPr lang="en-US" sz="2400" dirty="0" smtClean="0"/>
          </a:p>
          <a:p>
            <a:pPr eaLnBrk="1" hangingPunct="1">
              <a:buFontTx/>
              <a:buChar char="•"/>
            </a:pPr>
            <a:r>
              <a:rPr lang="en-US" sz="2400" dirty="0" err="1" smtClean="0"/>
              <a:t>Portalen</a:t>
            </a:r>
            <a:r>
              <a:rPr lang="en-US" sz="2400" dirty="0" smtClean="0"/>
              <a:t> sender </a:t>
            </a:r>
            <a:r>
              <a:rPr lang="en-US" sz="2400" dirty="0" err="1" smtClean="0"/>
              <a:t>automatisk</a:t>
            </a:r>
            <a:r>
              <a:rPr lang="en-US" sz="2400" dirty="0" smtClean="0"/>
              <a:t> </a:t>
            </a:r>
            <a:r>
              <a:rPr lang="en-US" sz="2400" dirty="0" err="1" smtClean="0"/>
              <a:t>relevante</a:t>
            </a:r>
            <a:r>
              <a:rPr lang="en-US" sz="2400" dirty="0" smtClean="0"/>
              <a:t> </a:t>
            </a:r>
            <a:r>
              <a:rPr lang="en-US" sz="2400" dirty="0" err="1" smtClean="0"/>
              <a:t>skemaer</a:t>
            </a:r>
            <a:r>
              <a:rPr lang="en-US" sz="2400" dirty="0" smtClean="0"/>
              <a:t> </a:t>
            </a:r>
            <a:r>
              <a:rPr lang="en-US" sz="2400" dirty="0" err="1" smtClean="0"/>
              <a:t>til</a:t>
            </a:r>
            <a:r>
              <a:rPr lang="en-US" sz="2400" dirty="0" smtClean="0"/>
              <a:t> </a:t>
            </a:r>
            <a:r>
              <a:rPr lang="en-US" sz="2400" dirty="0" err="1" smtClean="0"/>
              <a:t>terapeut</a:t>
            </a:r>
            <a:r>
              <a:rPr lang="en-US" sz="2400" dirty="0" smtClean="0"/>
              <a:t> </a:t>
            </a:r>
            <a:r>
              <a:rPr lang="en-US" sz="2400" dirty="0" err="1" smtClean="0"/>
              <a:t>og</a:t>
            </a:r>
            <a:r>
              <a:rPr lang="en-US" sz="2400" dirty="0" smtClean="0"/>
              <a:t> </a:t>
            </a:r>
            <a:r>
              <a:rPr lang="en-US" sz="2400" dirty="0" err="1" smtClean="0"/>
              <a:t>klient</a:t>
            </a:r>
            <a:endParaRPr lang="en-US" sz="2400" dirty="0" smtClean="0"/>
          </a:p>
          <a:p>
            <a:pPr eaLnBrk="1" hangingPunct="1">
              <a:buFontTx/>
              <a:buChar char="•"/>
            </a:pPr>
            <a:endParaRPr lang="en-US" sz="2400" dirty="0" smtClean="0"/>
          </a:p>
        </p:txBody>
      </p:sp>
    </p:spTree>
    <p:extLst>
      <p:ext uri="{BB962C8B-B14F-4D97-AF65-F5344CB8AC3E}">
        <p14:creationId xmlns:p14="http://schemas.microsoft.com/office/powerpoint/2010/main" val="2275104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980728"/>
            <a:ext cx="8064896" cy="5256213"/>
          </a:xfrm>
        </p:spPr>
        <p:txBody>
          <a:bodyPr/>
          <a:lstStyle/>
          <a:p>
            <a:pPr eaLnBrk="1" hangingPunct="1">
              <a:buFont typeface="Arial" panose="020B0604020202020204" pitchFamily="34" charset="0"/>
              <a:buChar char="•"/>
            </a:pPr>
            <a:r>
              <a:rPr lang="en-US" sz="2200" dirty="0" smtClean="0"/>
              <a:t>Psychiatric Diagnostic Screening Questionnaire (PDSQ; Zimmerman, 2002)</a:t>
            </a:r>
          </a:p>
          <a:p>
            <a:pPr eaLnBrk="1" hangingPunct="1">
              <a:buFont typeface="Arial" panose="020B0604020202020204" pitchFamily="34" charset="0"/>
              <a:buChar char="•"/>
            </a:pPr>
            <a:r>
              <a:rPr lang="en-US" sz="2200" dirty="0" smtClean="0"/>
              <a:t>SAPAS</a:t>
            </a:r>
            <a:endParaRPr lang="en-US" sz="2200" dirty="0"/>
          </a:p>
          <a:p>
            <a:pPr eaLnBrk="1" hangingPunct="1">
              <a:buFont typeface="Arial" panose="020B0604020202020204" pitchFamily="34" charset="0"/>
              <a:buChar char="•"/>
            </a:pPr>
            <a:r>
              <a:rPr lang="en-US" sz="2200" dirty="0" smtClean="0"/>
              <a:t>Experiences in Close Relationships (ECR; Brennan et al., 1998)</a:t>
            </a:r>
          </a:p>
          <a:p>
            <a:pPr eaLnBrk="1" hangingPunct="1">
              <a:buFont typeface="Arial" panose="020B0604020202020204" pitchFamily="34" charset="0"/>
              <a:buChar char="•"/>
            </a:pPr>
            <a:r>
              <a:rPr lang="en-US" sz="2200" dirty="0" smtClean="0"/>
              <a:t>CORE-OM</a:t>
            </a:r>
          </a:p>
          <a:p>
            <a:pPr eaLnBrk="1" hangingPunct="1">
              <a:buFont typeface="Arial" panose="020B0604020202020204" pitchFamily="34" charset="0"/>
              <a:buChar char="•"/>
            </a:pPr>
            <a:r>
              <a:rPr lang="en-US" sz="2200" dirty="0" smtClean="0"/>
              <a:t>WHO-5 </a:t>
            </a:r>
            <a:r>
              <a:rPr lang="en-US" sz="2200" dirty="0"/>
              <a:t>Well-Being </a:t>
            </a:r>
            <a:r>
              <a:rPr lang="en-US" sz="2200" dirty="0" smtClean="0"/>
              <a:t>Index</a:t>
            </a:r>
          </a:p>
          <a:p>
            <a:pPr eaLnBrk="1" hangingPunct="1">
              <a:buFont typeface="Arial" panose="020B0604020202020204" pitchFamily="34" charset="0"/>
              <a:buChar char="•"/>
            </a:pPr>
            <a:r>
              <a:rPr lang="en-US" sz="2200" dirty="0" smtClean="0"/>
              <a:t>IIP</a:t>
            </a:r>
          </a:p>
          <a:p>
            <a:pPr eaLnBrk="1" hangingPunct="1">
              <a:buFont typeface="Arial" panose="020B0604020202020204" pitchFamily="34" charset="0"/>
              <a:buChar char="•"/>
            </a:pPr>
            <a:r>
              <a:rPr lang="en-US" sz="2200" dirty="0" smtClean="0"/>
              <a:t>Reflective </a:t>
            </a:r>
            <a:r>
              <a:rPr lang="en-US" sz="2200" dirty="0"/>
              <a:t>Function Questionnaire </a:t>
            </a:r>
            <a:endParaRPr lang="en-US" sz="2200" dirty="0" smtClean="0"/>
          </a:p>
          <a:p>
            <a:pPr eaLnBrk="1" hangingPunct="1">
              <a:buFont typeface="Arial" panose="020B0604020202020204" pitchFamily="34" charset="0"/>
              <a:buChar char="•"/>
            </a:pPr>
            <a:r>
              <a:rPr lang="en-US" sz="2200" dirty="0" smtClean="0"/>
              <a:t>Psychotherapy </a:t>
            </a:r>
            <a:r>
              <a:rPr lang="en-US" sz="2200" dirty="0"/>
              <a:t>Preferences and Experiences </a:t>
            </a:r>
            <a:r>
              <a:rPr lang="en-US" sz="2200" dirty="0" smtClean="0"/>
              <a:t>Questionnaire</a:t>
            </a:r>
          </a:p>
          <a:p>
            <a:pPr eaLnBrk="1" hangingPunct="1">
              <a:buFont typeface="Arial" panose="020B0604020202020204" pitchFamily="34" charset="0"/>
              <a:buChar char="•"/>
            </a:pPr>
            <a:endParaRPr lang="en-US" sz="2200" dirty="0"/>
          </a:p>
        </p:txBody>
      </p:sp>
      <p:sp>
        <p:nvSpPr>
          <p:cNvPr id="8196" name="Rectangle 11"/>
          <p:cNvSpPr>
            <a:spLocks noGrp="1" noChangeArrowheads="1"/>
          </p:cNvSpPr>
          <p:nvPr>
            <p:ph type="title"/>
          </p:nvPr>
        </p:nvSpPr>
        <p:spPr>
          <a:xfrm>
            <a:off x="539552" y="332656"/>
            <a:ext cx="5891212" cy="576263"/>
          </a:xfrm>
        </p:spPr>
        <p:txBody>
          <a:bodyPr/>
          <a:lstStyle/>
          <a:p>
            <a:pPr eaLnBrk="1" hangingPunct="1"/>
            <a:r>
              <a:rPr lang="da-DK" sz="2800" dirty="0" smtClean="0"/>
              <a:t>Instrumenter – start, klienter</a:t>
            </a:r>
          </a:p>
        </p:txBody>
      </p:sp>
    </p:spTree>
    <p:extLst>
      <p:ext uri="{BB962C8B-B14F-4D97-AF65-F5344CB8AC3E}">
        <p14:creationId xmlns:p14="http://schemas.microsoft.com/office/powerpoint/2010/main" val="2322438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980728"/>
            <a:ext cx="8064896" cy="5400600"/>
          </a:xfrm>
        </p:spPr>
        <p:txBody>
          <a:bodyPr/>
          <a:lstStyle/>
          <a:p>
            <a:pPr eaLnBrk="1" hangingPunct="1"/>
            <a:r>
              <a:rPr lang="en-US" sz="2000" i="1" dirty="0" err="1" smtClean="0"/>
              <a:t>Klienter</a:t>
            </a:r>
            <a:r>
              <a:rPr lang="en-US" sz="2000" i="1" dirty="0" smtClean="0"/>
              <a:t> og </a:t>
            </a:r>
            <a:r>
              <a:rPr lang="en-US" sz="2000" i="1" dirty="0" err="1" smtClean="0"/>
              <a:t>terapeuter</a:t>
            </a:r>
            <a:r>
              <a:rPr lang="en-US" sz="2000" i="1" dirty="0" smtClean="0"/>
              <a:t>: </a:t>
            </a:r>
          </a:p>
          <a:p>
            <a:pPr eaLnBrk="1" hangingPunct="1"/>
            <a:r>
              <a:rPr lang="en-US" sz="2000" dirty="0" smtClean="0"/>
              <a:t>•	</a:t>
            </a:r>
            <a:r>
              <a:rPr lang="en-US" sz="2000" dirty="0" err="1" smtClean="0"/>
              <a:t>Interventioner</a:t>
            </a:r>
            <a:r>
              <a:rPr lang="en-US" sz="2000" dirty="0" smtClean="0"/>
              <a:t> (MULTI; McCarthy &amp; Barber, 2009 – 30 items)</a:t>
            </a:r>
          </a:p>
          <a:p>
            <a:pPr eaLnBrk="1" hangingPunct="1"/>
            <a:r>
              <a:rPr lang="en-US" sz="2000" dirty="0" smtClean="0"/>
              <a:t>•	</a:t>
            </a:r>
            <a:r>
              <a:rPr lang="en-US" sz="2000" dirty="0" err="1" smtClean="0"/>
              <a:t>Terapeutisk</a:t>
            </a:r>
            <a:r>
              <a:rPr lang="en-US" sz="2000" dirty="0" smtClean="0"/>
              <a:t> alliance (WAI; Horvath &amp; Greenberg, 1989 – 12 items)</a:t>
            </a:r>
          </a:p>
          <a:p>
            <a:pPr eaLnBrk="1" hangingPunct="1"/>
            <a:endParaRPr lang="en-US" sz="2000" dirty="0" smtClean="0"/>
          </a:p>
          <a:p>
            <a:pPr eaLnBrk="1" hangingPunct="1"/>
            <a:r>
              <a:rPr lang="en-US" sz="2000" i="1" dirty="0" smtClean="0"/>
              <a:t>Kun </a:t>
            </a:r>
            <a:r>
              <a:rPr lang="en-US" sz="2000" i="1" dirty="0" err="1" smtClean="0"/>
              <a:t>klienter</a:t>
            </a:r>
            <a:r>
              <a:rPr lang="en-US" sz="2000" i="1" dirty="0" smtClean="0"/>
              <a:t>:</a:t>
            </a:r>
          </a:p>
          <a:p>
            <a:pPr marL="342900" lvl="1" indent="-342900" eaLnBrk="1" hangingPunct="1">
              <a:buNone/>
            </a:pPr>
            <a:r>
              <a:rPr lang="en-US" sz="2000" dirty="0" smtClean="0"/>
              <a:t>•	CORE-10</a:t>
            </a:r>
          </a:p>
          <a:p>
            <a:pPr marL="342900" lvl="1" indent="-342900" eaLnBrk="1" hangingPunct="1"/>
            <a:r>
              <a:rPr lang="en-US" sz="2000" dirty="0" smtClean="0"/>
              <a:t>The </a:t>
            </a:r>
            <a:r>
              <a:rPr lang="en-US" sz="2000" dirty="0"/>
              <a:t>Therapeutic Distance Scale (TDS; Mallinckrodt et al., </a:t>
            </a:r>
            <a:r>
              <a:rPr lang="en-US" sz="2000" dirty="0" smtClean="0"/>
              <a:t>2014 – 36 items)</a:t>
            </a:r>
            <a:endParaRPr lang="en-US" sz="2000" dirty="0"/>
          </a:p>
          <a:p>
            <a:pPr eaLnBrk="1" hangingPunct="1"/>
            <a:endParaRPr lang="en-US" sz="2000" dirty="0" smtClean="0"/>
          </a:p>
          <a:p>
            <a:pPr eaLnBrk="1" hangingPunct="1"/>
            <a:r>
              <a:rPr lang="en-US" sz="2000" i="1" dirty="0" smtClean="0"/>
              <a:t>Kun </a:t>
            </a:r>
            <a:r>
              <a:rPr lang="en-US" sz="2000" i="1" dirty="0" err="1" smtClean="0"/>
              <a:t>terapeuter</a:t>
            </a:r>
            <a:r>
              <a:rPr lang="en-US" sz="2000" i="1" dirty="0" smtClean="0"/>
              <a:t>:</a:t>
            </a:r>
            <a:endParaRPr lang="en-US" sz="2000" dirty="0" smtClean="0"/>
          </a:p>
          <a:p>
            <a:pPr eaLnBrk="1" hangingPunct="1">
              <a:buFont typeface="Arial" panose="020B0604020202020204" pitchFamily="34" charset="0"/>
              <a:buChar char="•"/>
            </a:pPr>
            <a:r>
              <a:rPr lang="en-US" sz="2000" dirty="0"/>
              <a:t>Therapist Session Intentions</a:t>
            </a:r>
            <a:r>
              <a:rPr lang="en-US" sz="2000" i="1" dirty="0"/>
              <a:t> </a:t>
            </a:r>
            <a:r>
              <a:rPr lang="en-US" sz="2000" dirty="0" smtClean="0"/>
              <a:t>Scale (19 items)</a:t>
            </a:r>
            <a:endParaRPr lang="en-US" sz="2000" i="1" dirty="0" smtClean="0"/>
          </a:p>
        </p:txBody>
      </p:sp>
      <p:sp>
        <p:nvSpPr>
          <p:cNvPr id="8196" name="Rectangle 11"/>
          <p:cNvSpPr>
            <a:spLocks noGrp="1" noChangeArrowheads="1"/>
          </p:cNvSpPr>
          <p:nvPr>
            <p:ph type="title"/>
          </p:nvPr>
        </p:nvSpPr>
        <p:spPr>
          <a:xfrm>
            <a:off x="539552" y="332656"/>
            <a:ext cx="5891212" cy="576263"/>
          </a:xfrm>
        </p:spPr>
        <p:txBody>
          <a:bodyPr/>
          <a:lstStyle/>
          <a:p>
            <a:pPr eaLnBrk="1" hangingPunct="1"/>
            <a:r>
              <a:rPr lang="da-DK" sz="2800" dirty="0" smtClean="0"/>
              <a:t>Instrumenter – hver 3. session</a:t>
            </a:r>
          </a:p>
        </p:txBody>
      </p:sp>
    </p:spTree>
    <p:extLst>
      <p:ext uri="{BB962C8B-B14F-4D97-AF65-F5344CB8AC3E}">
        <p14:creationId xmlns:p14="http://schemas.microsoft.com/office/powerpoint/2010/main" val="1534201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980728"/>
            <a:ext cx="8064896" cy="5400600"/>
          </a:xfrm>
        </p:spPr>
        <p:txBody>
          <a:bodyPr/>
          <a:lstStyle/>
          <a:p>
            <a:pPr eaLnBrk="1" hangingPunct="1"/>
            <a:r>
              <a:rPr lang="da-DK" sz="2000" i="1" dirty="0" smtClean="0"/>
              <a:t>Kun klienter:</a:t>
            </a:r>
          </a:p>
          <a:p>
            <a:pPr eaLnBrk="1" hangingPunct="1">
              <a:buFont typeface="Arial" panose="020B0604020202020204" pitchFamily="34" charset="0"/>
              <a:buChar char="•"/>
            </a:pPr>
            <a:r>
              <a:rPr lang="da-DK" sz="2000" dirty="0" smtClean="0"/>
              <a:t>Startskemaer</a:t>
            </a:r>
          </a:p>
          <a:p>
            <a:pPr eaLnBrk="1" hangingPunct="1">
              <a:buFont typeface="Arial" panose="020B0604020202020204" pitchFamily="34" charset="0"/>
              <a:buChar char="•"/>
            </a:pPr>
            <a:r>
              <a:rPr lang="da-DK" sz="2000" dirty="0" smtClean="0"/>
              <a:t>Kvalitativt interview</a:t>
            </a:r>
          </a:p>
          <a:p>
            <a:pPr eaLnBrk="1" hangingPunct="1"/>
            <a:endParaRPr lang="da-DK" sz="2000" dirty="0" smtClean="0"/>
          </a:p>
          <a:p>
            <a:pPr eaLnBrk="1" hangingPunct="1"/>
            <a:r>
              <a:rPr lang="da-DK" sz="2000" i="1" dirty="0" smtClean="0"/>
              <a:t>Kun terapeuter:</a:t>
            </a:r>
          </a:p>
          <a:p>
            <a:pPr eaLnBrk="1" hangingPunct="1">
              <a:buFont typeface="Arial" panose="020B0604020202020204" pitchFamily="34" charset="0"/>
              <a:buChar char="•"/>
            </a:pPr>
            <a:r>
              <a:rPr lang="da-DK" sz="2000" dirty="0" smtClean="0"/>
              <a:t>Diagnose af klienten/præsenterede problemer</a:t>
            </a:r>
          </a:p>
          <a:p>
            <a:pPr eaLnBrk="1" hangingPunct="1">
              <a:buFont typeface="Arial" panose="020B0604020202020204" pitchFamily="34" charset="0"/>
              <a:buChar char="•"/>
            </a:pPr>
            <a:r>
              <a:rPr lang="da-DK" sz="2000" dirty="0" smtClean="0"/>
              <a:t>Terapeutisk tilgang i konkret forløb</a:t>
            </a:r>
            <a:endParaRPr lang="en-US" sz="2000" dirty="0"/>
          </a:p>
        </p:txBody>
      </p:sp>
      <p:sp>
        <p:nvSpPr>
          <p:cNvPr id="8196" name="Rectangle 11"/>
          <p:cNvSpPr>
            <a:spLocks noGrp="1" noChangeArrowheads="1"/>
          </p:cNvSpPr>
          <p:nvPr>
            <p:ph type="title"/>
          </p:nvPr>
        </p:nvSpPr>
        <p:spPr>
          <a:xfrm>
            <a:off x="539552" y="332656"/>
            <a:ext cx="5891212" cy="576263"/>
          </a:xfrm>
        </p:spPr>
        <p:txBody>
          <a:bodyPr/>
          <a:lstStyle/>
          <a:p>
            <a:pPr eaLnBrk="1" hangingPunct="1"/>
            <a:r>
              <a:rPr lang="da-DK" sz="2800" dirty="0" smtClean="0"/>
              <a:t>Instrumenter - afslutning</a:t>
            </a:r>
          </a:p>
        </p:txBody>
      </p:sp>
    </p:spTree>
    <p:extLst>
      <p:ext uri="{BB962C8B-B14F-4D97-AF65-F5344CB8AC3E}">
        <p14:creationId xmlns:p14="http://schemas.microsoft.com/office/powerpoint/2010/main" val="528425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1124744"/>
            <a:ext cx="8064896" cy="5400600"/>
          </a:xfrm>
        </p:spPr>
        <p:txBody>
          <a:bodyPr/>
          <a:lstStyle/>
          <a:p>
            <a:pPr eaLnBrk="1" hangingPunct="1">
              <a:buFont typeface="Arial" panose="020B0604020202020204" pitchFamily="34" charset="0"/>
              <a:buChar char="•"/>
            </a:pPr>
            <a:r>
              <a:rPr lang="da-DK" sz="2000" dirty="0" err="1" smtClean="0"/>
              <a:t>Psychotherapy</a:t>
            </a:r>
            <a:r>
              <a:rPr lang="da-DK" sz="2000" dirty="0" smtClean="0"/>
              <a:t> Proces Q-sort (PQS; Jones, 1985)</a:t>
            </a:r>
          </a:p>
          <a:p>
            <a:pPr eaLnBrk="1" hangingPunct="1">
              <a:buFont typeface="Arial" panose="020B0604020202020204" pitchFamily="34" charset="0"/>
              <a:buChar char="•"/>
            </a:pPr>
            <a:r>
              <a:rPr lang="da-DK" sz="2000" dirty="0" smtClean="0"/>
              <a:t>Patient </a:t>
            </a:r>
            <a:r>
              <a:rPr lang="da-DK" sz="2000" dirty="0" err="1" smtClean="0"/>
              <a:t>Attachment</a:t>
            </a:r>
            <a:r>
              <a:rPr lang="da-DK" sz="2000" dirty="0" smtClean="0"/>
              <a:t> </a:t>
            </a:r>
            <a:r>
              <a:rPr lang="da-DK" sz="2000" dirty="0" err="1" smtClean="0"/>
              <a:t>Coding</a:t>
            </a:r>
            <a:r>
              <a:rPr lang="da-DK" sz="2000" dirty="0" smtClean="0"/>
              <a:t> System (PACS; Talia et al., in </a:t>
            </a:r>
            <a:r>
              <a:rPr lang="da-DK" sz="2000" dirty="0" err="1" smtClean="0"/>
              <a:t>press</a:t>
            </a:r>
            <a:r>
              <a:rPr lang="da-DK" sz="2000" dirty="0" smtClean="0"/>
              <a:t>)</a:t>
            </a:r>
          </a:p>
          <a:p>
            <a:pPr eaLnBrk="1" hangingPunct="1"/>
            <a:endParaRPr lang="en-US" sz="2000" dirty="0"/>
          </a:p>
        </p:txBody>
      </p:sp>
      <p:sp>
        <p:nvSpPr>
          <p:cNvPr id="8196" name="Rectangle 11"/>
          <p:cNvSpPr>
            <a:spLocks noGrp="1" noChangeArrowheads="1"/>
          </p:cNvSpPr>
          <p:nvPr>
            <p:ph type="title"/>
          </p:nvPr>
        </p:nvSpPr>
        <p:spPr>
          <a:xfrm>
            <a:off x="539552" y="332656"/>
            <a:ext cx="8280920" cy="576263"/>
          </a:xfrm>
        </p:spPr>
        <p:txBody>
          <a:bodyPr/>
          <a:lstStyle/>
          <a:p>
            <a:pPr eaLnBrk="1" hangingPunct="1"/>
            <a:r>
              <a:rPr lang="da-DK" sz="2800" dirty="0" smtClean="0"/>
              <a:t>Instrumenter – tilvalg af videooptagelse</a:t>
            </a:r>
          </a:p>
        </p:txBody>
      </p:sp>
    </p:spTree>
    <p:extLst>
      <p:ext uri="{BB962C8B-B14F-4D97-AF65-F5344CB8AC3E}">
        <p14:creationId xmlns:p14="http://schemas.microsoft.com/office/powerpoint/2010/main" val="1277152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1124744"/>
            <a:ext cx="7200900" cy="5256213"/>
          </a:xfrm>
        </p:spPr>
        <p:txBody>
          <a:bodyPr/>
          <a:lstStyle/>
          <a:p>
            <a:pPr eaLnBrk="1" hangingPunct="1">
              <a:buFont typeface="Arial" panose="020B0604020202020204" pitchFamily="34" charset="0"/>
              <a:buChar char="•"/>
            </a:pPr>
            <a:r>
              <a:rPr lang="en-US" sz="2400" dirty="0" smtClean="0"/>
              <a:t>Research questions:</a:t>
            </a:r>
          </a:p>
          <a:p>
            <a:pPr lvl="1" eaLnBrk="1" hangingPunct="1">
              <a:buFont typeface="Arial" panose="020B0604020202020204" pitchFamily="34" charset="0"/>
              <a:buChar char="•"/>
            </a:pPr>
            <a:r>
              <a:rPr lang="en-US" sz="2000" dirty="0" smtClean="0"/>
              <a:t>Overall outcome:</a:t>
            </a:r>
          </a:p>
          <a:p>
            <a:pPr lvl="2" eaLnBrk="1" hangingPunct="1">
              <a:buFont typeface="Arial" panose="020B0604020202020204" pitchFamily="34" charset="0"/>
              <a:buChar char="•"/>
            </a:pPr>
            <a:r>
              <a:rPr lang="en-US" sz="2000" dirty="0" smtClean="0"/>
              <a:t>Do </a:t>
            </a:r>
            <a:r>
              <a:rPr lang="en-US" sz="2000" dirty="0"/>
              <a:t>the psychotherapies conducted in the practice sector lead to relevant symptomatic improvement in the clients within various disorders and other causes for referral?</a:t>
            </a:r>
          </a:p>
          <a:p>
            <a:pPr lvl="1" eaLnBrk="1" hangingPunct="1">
              <a:buFont typeface="Arial" panose="020B0604020202020204" pitchFamily="34" charset="0"/>
              <a:buChar char="•"/>
            </a:pPr>
            <a:r>
              <a:rPr lang="en-US" sz="2000" dirty="0" smtClean="0"/>
              <a:t>Predictors:</a:t>
            </a:r>
          </a:p>
          <a:p>
            <a:pPr lvl="2" eaLnBrk="1" hangingPunct="1">
              <a:buFont typeface="Arial" panose="020B0604020202020204" pitchFamily="34" charset="0"/>
              <a:buChar char="•"/>
            </a:pPr>
            <a:r>
              <a:rPr lang="en-US" sz="2000" dirty="0" smtClean="0"/>
              <a:t>Are </a:t>
            </a:r>
            <a:r>
              <a:rPr lang="en-US" sz="2000" dirty="0"/>
              <a:t>therapeutic alliance and/or treatment outcome systematically related to a) specific treatment methods, b) factors related to the psychologists such as postgraduate training and experience, personality and interpersonal functioning, and c) factors related to the clients, such as personality and interpersonal functioning, co-morbidity, and treatment preferences</a:t>
            </a:r>
            <a:r>
              <a:rPr lang="en-US" sz="2000" dirty="0" smtClean="0"/>
              <a:t>?</a:t>
            </a:r>
            <a:endParaRPr lang="en-US" sz="2000" dirty="0"/>
          </a:p>
        </p:txBody>
      </p:sp>
      <p:sp>
        <p:nvSpPr>
          <p:cNvPr id="8196" name="Rectangle 11"/>
          <p:cNvSpPr>
            <a:spLocks noGrp="1" noChangeArrowheads="1"/>
          </p:cNvSpPr>
          <p:nvPr>
            <p:ph type="title"/>
          </p:nvPr>
        </p:nvSpPr>
        <p:spPr>
          <a:xfrm>
            <a:off x="539552" y="476250"/>
            <a:ext cx="7992888" cy="576263"/>
          </a:xfrm>
        </p:spPr>
        <p:txBody>
          <a:bodyPr/>
          <a:lstStyle/>
          <a:p>
            <a:pPr eaLnBrk="1" hangingPunct="1"/>
            <a:r>
              <a:rPr lang="da-DK" sz="2200" dirty="0" err="1" smtClean="0"/>
              <a:t>Effectiveness</a:t>
            </a:r>
            <a:r>
              <a:rPr lang="da-DK" sz="2200" dirty="0" smtClean="0"/>
              <a:t> of </a:t>
            </a:r>
            <a:r>
              <a:rPr lang="da-DK" sz="2200" dirty="0" err="1" smtClean="0"/>
              <a:t>Psychotherapy</a:t>
            </a:r>
            <a:r>
              <a:rPr lang="da-DK" sz="2200" dirty="0" smtClean="0"/>
              <a:t> in the Practice </a:t>
            </a:r>
            <a:r>
              <a:rPr lang="da-DK" sz="2200" dirty="0" err="1" smtClean="0"/>
              <a:t>Sector</a:t>
            </a:r>
            <a:endParaRPr lang="da-DK" sz="2200" dirty="0" smtClean="0"/>
          </a:p>
        </p:txBody>
      </p:sp>
    </p:spTree>
    <p:extLst>
      <p:ext uri="{BB962C8B-B14F-4D97-AF65-F5344CB8AC3E}">
        <p14:creationId xmlns:p14="http://schemas.microsoft.com/office/powerpoint/2010/main" val="1178062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sidefod 3"/>
          <p:cNvSpPr>
            <a:spLocks noGrp="1"/>
          </p:cNvSpPr>
          <p:nvPr>
            <p:ph type="ftr" sz="quarter" idx="10"/>
          </p:nvPr>
        </p:nvSpPr>
        <p:spPr>
          <a:noFill/>
        </p:spPr>
        <p:txBody>
          <a:bodyPr/>
          <a:lstStyle/>
          <a:p>
            <a:r>
              <a:rPr lang="da-DK" smtClean="0"/>
              <a:t>Department of Psychology</a:t>
            </a:r>
          </a:p>
        </p:txBody>
      </p:sp>
      <p:sp>
        <p:nvSpPr>
          <p:cNvPr id="4099" name="Rectangle 6"/>
          <p:cNvSpPr>
            <a:spLocks noGrp="1" noChangeArrowheads="1"/>
          </p:cNvSpPr>
          <p:nvPr>
            <p:ph type="body" idx="1"/>
          </p:nvPr>
        </p:nvSpPr>
        <p:spPr>
          <a:xfrm>
            <a:off x="539552" y="1484784"/>
            <a:ext cx="7848872" cy="4824536"/>
          </a:xfrm>
        </p:spPr>
        <p:txBody>
          <a:bodyPr/>
          <a:lstStyle/>
          <a:p>
            <a:pPr lvl="0">
              <a:buFont typeface="Arial" panose="020B0604020202020204" pitchFamily="34" charset="0"/>
              <a:buChar char="•"/>
            </a:pPr>
            <a:r>
              <a:rPr lang="da-DK" sz="2400" dirty="0" smtClean="0"/>
              <a:t>Modeller for samarbejde mellem forskere og klinikere</a:t>
            </a:r>
          </a:p>
          <a:p>
            <a:pPr lvl="0">
              <a:buFont typeface="Arial" panose="020B0604020202020204" pitchFamily="34" charset="0"/>
              <a:buChar char="•"/>
            </a:pPr>
            <a:r>
              <a:rPr lang="da-DK" sz="2400" dirty="0" smtClean="0"/>
              <a:t>EPPS (</a:t>
            </a:r>
            <a:r>
              <a:rPr lang="da-DK" sz="2400" dirty="0" err="1" smtClean="0"/>
              <a:t>Effectiveness</a:t>
            </a:r>
            <a:r>
              <a:rPr lang="da-DK" sz="2400" dirty="0" smtClean="0"/>
              <a:t> of </a:t>
            </a:r>
            <a:r>
              <a:rPr lang="da-DK" sz="2400" dirty="0" err="1" smtClean="0"/>
              <a:t>Psychotherapy</a:t>
            </a:r>
            <a:r>
              <a:rPr lang="da-DK" sz="2400" dirty="0" smtClean="0"/>
              <a:t> in the Practice </a:t>
            </a:r>
            <a:r>
              <a:rPr lang="da-DK" sz="2400" dirty="0" err="1" smtClean="0"/>
              <a:t>Sector</a:t>
            </a:r>
            <a:r>
              <a:rPr lang="da-DK" sz="2400" dirty="0" smtClean="0"/>
              <a:t>)</a:t>
            </a:r>
          </a:p>
        </p:txBody>
      </p:sp>
      <p:sp>
        <p:nvSpPr>
          <p:cNvPr id="4100" name="Rectangle 11"/>
          <p:cNvSpPr>
            <a:spLocks noGrp="1" noChangeArrowheads="1"/>
          </p:cNvSpPr>
          <p:nvPr>
            <p:ph type="title"/>
          </p:nvPr>
        </p:nvSpPr>
        <p:spPr>
          <a:xfrm>
            <a:off x="539552" y="476672"/>
            <a:ext cx="8208912" cy="864295"/>
          </a:xfrm>
        </p:spPr>
        <p:txBody>
          <a:bodyPr/>
          <a:lstStyle/>
          <a:p>
            <a:pPr eaLnBrk="1" hangingPunct="1"/>
            <a:r>
              <a:rPr lang="da-DK" sz="2800" dirty="0" smtClean="0"/>
              <a:t>Program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1124744"/>
            <a:ext cx="7632848" cy="5256213"/>
          </a:xfrm>
        </p:spPr>
        <p:txBody>
          <a:bodyPr/>
          <a:lstStyle/>
          <a:p>
            <a:pPr eaLnBrk="1" hangingPunct="1">
              <a:buFont typeface="Arial" panose="020B0604020202020204" pitchFamily="34" charset="0"/>
              <a:buChar char="•"/>
            </a:pPr>
            <a:r>
              <a:rPr lang="en-US" sz="2400" dirty="0" smtClean="0"/>
              <a:t>Hypotheses:</a:t>
            </a:r>
          </a:p>
          <a:p>
            <a:pPr lvl="1" eaLnBrk="1" hangingPunct="1">
              <a:buFont typeface="Arial" panose="020B0604020202020204" pitchFamily="34" charset="0"/>
              <a:buChar char="•"/>
            </a:pPr>
            <a:r>
              <a:rPr lang="en-US" sz="2000" dirty="0" smtClean="0"/>
              <a:t>Predictors:</a:t>
            </a:r>
          </a:p>
          <a:p>
            <a:pPr lvl="2" eaLnBrk="1" hangingPunct="1">
              <a:buFont typeface="Arial" panose="020B0604020202020204" pitchFamily="34" charset="0"/>
              <a:buChar char="•"/>
            </a:pPr>
            <a:r>
              <a:rPr lang="en-US" sz="2000" dirty="0" smtClean="0"/>
              <a:t>Greater </a:t>
            </a:r>
            <a:r>
              <a:rPr lang="en-US" sz="2000" dirty="0"/>
              <a:t>within-therapist variation in session intentions will be associated with better outcomes, that is, therapists who respond in more individualized ways to clients will achieve better </a:t>
            </a:r>
            <a:r>
              <a:rPr lang="en-US" sz="2000" dirty="0" smtClean="0"/>
              <a:t>results</a:t>
            </a:r>
          </a:p>
          <a:p>
            <a:pPr lvl="2" eaLnBrk="1" hangingPunct="1">
              <a:buFont typeface="Arial" panose="020B0604020202020204" pitchFamily="34" charset="0"/>
              <a:buChar char="•"/>
            </a:pPr>
            <a:r>
              <a:rPr lang="en-US" sz="2000" dirty="0" smtClean="0"/>
              <a:t>For </a:t>
            </a:r>
            <a:r>
              <a:rPr lang="en-US" sz="2000" dirty="0"/>
              <a:t>within-client variation in therapist intentions, we expect to find a curvilinear relationship to alliance and outcome, since low variation suggests rigidity and lack of adjustment of the therapeutic method to the current state of the client, whereas great variation suggests too much oscillation in strategies, which is likely to confuse and frustrate clients</a:t>
            </a:r>
          </a:p>
          <a:p>
            <a:pPr eaLnBrk="1" hangingPunct="1">
              <a:buFont typeface="Arial" panose="020B0604020202020204" pitchFamily="34" charset="0"/>
              <a:buChar char="•"/>
            </a:pPr>
            <a:endParaRPr lang="en-US" sz="2200" dirty="0" smtClean="0"/>
          </a:p>
        </p:txBody>
      </p:sp>
      <p:sp>
        <p:nvSpPr>
          <p:cNvPr id="8196" name="Rectangle 11"/>
          <p:cNvSpPr>
            <a:spLocks noGrp="1" noChangeArrowheads="1"/>
          </p:cNvSpPr>
          <p:nvPr>
            <p:ph type="title"/>
          </p:nvPr>
        </p:nvSpPr>
        <p:spPr>
          <a:xfrm>
            <a:off x="539552" y="476250"/>
            <a:ext cx="7992888" cy="576263"/>
          </a:xfrm>
        </p:spPr>
        <p:txBody>
          <a:bodyPr/>
          <a:lstStyle/>
          <a:p>
            <a:pPr eaLnBrk="1" hangingPunct="1"/>
            <a:r>
              <a:rPr lang="da-DK" sz="2200" dirty="0" err="1" smtClean="0"/>
              <a:t>Effectiveness</a:t>
            </a:r>
            <a:r>
              <a:rPr lang="da-DK" sz="2200" dirty="0" smtClean="0"/>
              <a:t> of </a:t>
            </a:r>
            <a:r>
              <a:rPr lang="da-DK" sz="2200" dirty="0" err="1" smtClean="0"/>
              <a:t>Psychotherapy</a:t>
            </a:r>
            <a:r>
              <a:rPr lang="da-DK" sz="2200" dirty="0" smtClean="0"/>
              <a:t> in the Practice </a:t>
            </a:r>
            <a:r>
              <a:rPr lang="da-DK" sz="2200" dirty="0" err="1" smtClean="0"/>
              <a:t>Sector</a:t>
            </a:r>
            <a:endParaRPr lang="da-DK" sz="2200" dirty="0" smtClean="0"/>
          </a:p>
        </p:txBody>
      </p:sp>
    </p:spTree>
    <p:extLst>
      <p:ext uri="{BB962C8B-B14F-4D97-AF65-F5344CB8AC3E}">
        <p14:creationId xmlns:p14="http://schemas.microsoft.com/office/powerpoint/2010/main" val="1848368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1124744"/>
            <a:ext cx="7632848" cy="5256213"/>
          </a:xfrm>
        </p:spPr>
        <p:txBody>
          <a:bodyPr/>
          <a:lstStyle/>
          <a:p>
            <a:pPr eaLnBrk="1" hangingPunct="1">
              <a:buFont typeface="Arial" panose="020B0604020202020204" pitchFamily="34" charset="0"/>
              <a:buChar char="•"/>
            </a:pPr>
            <a:r>
              <a:rPr lang="en-US" sz="2400" dirty="0" smtClean="0"/>
              <a:t>Hypotheses:</a:t>
            </a:r>
          </a:p>
          <a:p>
            <a:pPr lvl="1" eaLnBrk="1" hangingPunct="1">
              <a:buFont typeface="Arial" panose="020B0604020202020204" pitchFamily="34" charset="0"/>
              <a:buChar char="•"/>
            </a:pPr>
            <a:r>
              <a:rPr lang="en-US" sz="2000" dirty="0"/>
              <a:t>Moderators:</a:t>
            </a:r>
          </a:p>
          <a:p>
            <a:pPr lvl="2" eaLnBrk="1" hangingPunct="1">
              <a:buFont typeface="Arial" panose="020B0604020202020204" pitchFamily="34" charset="0"/>
              <a:buChar char="•"/>
            </a:pPr>
            <a:r>
              <a:rPr lang="en-US" sz="2000" dirty="0"/>
              <a:t>Greater match between client preferences and therapist intentions </a:t>
            </a:r>
            <a:r>
              <a:rPr lang="en-US" sz="2000" dirty="0" smtClean="0"/>
              <a:t>(i.e., client preference for behavioral interventions and therapist focus on client behavior) will </a:t>
            </a:r>
            <a:r>
              <a:rPr lang="en-US" sz="2000" dirty="0"/>
              <a:t>be associated with better ratings of alliance on the WAI and better treatment outcomes in terms of CORE-OM </a:t>
            </a:r>
            <a:r>
              <a:rPr lang="en-US" sz="2000" dirty="0" smtClean="0"/>
              <a:t>scores</a:t>
            </a:r>
          </a:p>
        </p:txBody>
      </p:sp>
      <p:sp>
        <p:nvSpPr>
          <p:cNvPr id="8196" name="Rectangle 11"/>
          <p:cNvSpPr>
            <a:spLocks noGrp="1" noChangeArrowheads="1"/>
          </p:cNvSpPr>
          <p:nvPr>
            <p:ph type="title"/>
          </p:nvPr>
        </p:nvSpPr>
        <p:spPr>
          <a:xfrm>
            <a:off x="539552" y="476250"/>
            <a:ext cx="7992888" cy="576263"/>
          </a:xfrm>
        </p:spPr>
        <p:txBody>
          <a:bodyPr/>
          <a:lstStyle/>
          <a:p>
            <a:pPr eaLnBrk="1" hangingPunct="1"/>
            <a:r>
              <a:rPr lang="da-DK" sz="2200" dirty="0" err="1" smtClean="0"/>
              <a:t>Effectiveness</a:t>
            </a:r>
            <a:r>
              <a:rPr lang="da-DK" sz="2200" dirty="0" smtClean="0"/>
              <a:t> of </a:t>
            </a:r>
            <a:r>
              <a:rPr lang="da-DK" sz="2200" dirty="0" err="1" smtClean="0"/>
              <a:t>Psychotherapy</a:t>
            </a:r>
            <a:r>
              <a:rPr lang="da-DK" sz="2200" dirty="0" smtClean="0"/>
              <a:t> in the Practice </a:t>
            </a:r>
            <a:r>
              <a:rPr lang="da-DK" sz="2200" dirty="0" err="1" smtClean="0"/>
              <a:t>Sector</a:t>
            </a:r>
            <a:endParaRPr lang="da-DK" sz="2200" dirty="0" smtClean="0"/>
          </a:p>
        </p:txBody>
      </p:sp>
    </p:spTree>
    <p:extLst>
      <p:ext uri="{BB962C8B-B14F-4D97-AF65-F5344CB8AC3E}">
        <p14:creationId xmlns:p14="http://schemas.microsoft.com/office/powerpoint/2010/main" val="3732170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Daly &amp; Mallinckrodt (2009)</a:t>
            </a:r>
            <a:endParaRPr lang="da-DK" dirty="0"/>
          </a:p>
        </p:txBody>
      </p:sp>
      <p:sp>
        <p:nvSpPr>
          <p:cNvPr id="3" name="Pladsholder til sidefod 2"/>
          <p:cNvSpPr>
            <a:spLocks noGrp="1"/>
          </p:cNvSpPr>
          <p:nvPr>
            <p:ph type="ftr" sz="quarter" idx="10"/>
          </p:nvPr>
        </p:nvSpPr>
        <p:spPr/>
        <p:txBody>
          <a:bodyPr/>
          <a:lstStyle/>
          <a:p>
            <a:pPr>
              <a:defRPr/>
            </a:pPr>
            <a:r>
              <a:rPr lang="da-DK" smtClean="0"/>
              <a:t>Department of Psychology</a:t>
            </a:r>
            <a:endParaRPr lang="da-DK"/>
          </a:p>
        </p:txBody>
      </p:sp>
      <p:pic>
        <p:nvPicPr>
          <p:cNvPr id="4" name="Billede 3"/>
          <p:cNvPicPr/>
          <p:nvPr/>
        </p:nvPicPr>
        <p:blipFill>
          <a:blip r:embed="rId3" cstate="print"/>
          <a:srcRect l="19905" t="10630" r="18421" b="4068"/>
          <a:stretch>
            <a:fillRect/>
          </a:stretch>
        </p:blipFill>
        <p:spPr bwMode="auto">
          <a:xfrm>
            <a:off x="899592" y="1124744"/>
            <a:ext cx="6336704" cy="5184576"/>
          </a:xfrm>
          <a:prstGeom prst="rect">
            <a:avLst/>
          </a:prstGeom>
          <a:noFill/>
          <a:ln w="9525">
            <a:noFill/>
            <a:miter lim="800000"/>
            <a:headEnd/>
            <a:tailEnd/>
          </a:ln>
        </p:spPr>
      </p:pic>
    </p:spTree>
    <p:extLst>
      <p:ext uri="{BB962C8B-B14F-4D97-AF65-F5344CB8AC3E}">
        <p14:creationId xmlns:p14="http://schemas.microsoft.com/office/powerpoint/2010/main" val="1297542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dsholder til sidefod 3"/>
          <p:cNvSpPr>
            <a:spLocks noGrp="1"/>
          </p:cNvSpPr>
          <p:nvPr>
            <p:ph type="ftr" sz="quarter" idx="10"/>
          </p:nvPr>
        </p:nvSpPr>
        <p:spPr>
          <a:noFill/>
        </p:spPr>
        <p:txBody>
          <a:bodyPr/>
          <a:lstStyle/>
          <a:p>
            <a:r>
              <a:rPr lang="da-DK" smtClean="0"/>
              <a:t>Department of Psychology</a:t>
            </a:r>
          </a:p>
        </p:txBody>
      </p:sp>
      <p:sp>
        <p:nvSpPr>
          <p:cNvPr id="8195" name="Rectangle 6"/>
          <p:cNvSpPr>
            <a:spLocks noGrp="1" noChangeArrowheads="1"/>
          </p:cNvSpPr>
          <p:nvPr>
            <p:ph type="body" idx="1"/>
          </p:nvPr>
        </p:nvSpPr>
        <p:spPr>
          <a:xfrm>
            <a:off x="539552" y="1124744"/>
            <a:ext cx="7632848" cy="5256213"/>
          </a:xfrm>
        </p:spPr>
        <p:txBody>
          <a:bodyPr/>
          <a:lstStyle/>
          <a:p>
            <a:pPr eaLnBrk="1" hangingPunct="1">
              <a:buFont typeface="Arial" panose="020B0604020202020204" pitchFamily="34" charset="0"/>
              <a:buChar char="•"/>
            </a:pPr>
            <a:r>
              <a:rPr lang="en-US" sz="2400" dirty="0" smtClean="0"/>
              <a:t>Hypotheses:</a:t>
            </a:r>
          </a:p>
          <a:p>
            <a:pPr lvl="1" eaLnBrk="1" hangingPunct="1">
              <a:buFont typeface="Arial" panose="020B0604020202020204" pitchFamily="34" charset="0"/>
              <a:buChar char="•"/>
            </a:pPr>
            <a:r>
              <a:rPr lang="en-US" sz="2200" dirty="0" smtClean="0"/>
              <a:t>Mediators:</a:t>
            </a:r>
          </a:p>
          <a:p>
            <a:pPr lvl="2" eaLnBrk="1" hangingPunct="1">
              <a:buFont typeface="Arial" panose="020B0604020202020204" pitchFamily="34" charset="0"/>
              <a:buChar char="•"/>
            </a:pPr>
            <a:r>
              <a:rPr lang="en-US" sz="2000" dirty="0" smtClean="0"/>
              <a:t>For </a:t>
            </a:r>
            <a:r>
              <a:rPr lang="en-US" sz="2000" dirty="0"/>
              <a:t>attachment avoidant clients, therapies with better outcome measured by the CORE-OM will be characterized by an increasing focus on affect measured by the </a:t>
            </a:r>
            <a:r>
              <a:rPr lang="en-US" sz="2000" dirty="0" smtClean="0"/>
              <a:t>TSI</a:t>
            </a:r>
          </a:p>
          <a:p>
            <a:pPr lvl="2" eaLnBrk="1" hangingPunct="1">
              <a:buFont typeface="Arial" panose="020B0604020202020204" pitchFamily="34" charset="0"/>
              <a:buChar char="•"/>
            </a:pPr>
            <a:r>
              <a:rPr lang="en-US" sz="2000" smtClean="0"/>
              <a:t>For </a:t>
            </a:r>
            <a:r>
              <a:rPr lang="en-US" sz="2000" dirty="0"/>
              <a:t>attachment anxious clients, the most helpful therapies will be characterized by an increasing focus on behavior and cognition-insight measured by the TSI</a:t>
            </a:r>
            <a:r>
              <a:rPr lang="en-US" sz="2000" dirty="0" smtClean="0"/>
              <a:t>.</a:t>
            </a:r>
          </a:p>
          <a:p>
            <a:pPr eaLnBrk="1" hangingPunct="1">
              <a:buFont typeface="Arial" panose="020B0604020202020204" pitchFamily="34" charset="0"/>
              <a:buChar char="•"/>
            </a:pPr>
            <a:r>
              <a:rPr lang="en-US" sz="2400" dirty="0" smtClean="0"/>
              <a:t>Statistical analysis:</a:t>
            </a:r>
          </a:p>
          <a:p>
            <a:pPr lvl="1" eaLnBrk="1" hangingPunct="1">
              <a:buFont typeface="Arial" panose="020B0604020202020204" pitchFamily="34" charset="0"/>
              <a:buChar char="•"/>
            </a:pPr>
            <a:r>
              <a:rPr lang="en-US" sz="2200" dirty="0"/>
              <a:t>M</a:t>
            </a:r>
            <a:r>
              <a:rPr lang="en-US" sz="2200" dirty="0" smtClean="0"/>
              <a:t>ultilevel </a:t>
            </a:r>
            <a:r>
              <a:rPr lang="en-US" sz="2200" dirty="0"/>
              <a:t>growth curve modeling (Singer &amp; Willett, 2003</a:t>
            </a:r>
            <a:r>
              <a:rPr lang="en-US" sz="2200" dirty="0" smtClean="0"/>
              <a:t>)</a:t>
            </a:r>
            <a:endParaRPr lang="en-US" sz="2200" dirty="0"/>
          </a:p>
          <a:p>
            <a:pPr eaLnBrk="1" hangingPunct="1">
              <a:buFont typeface="Arial" panose="020B0604020202020204" pitchFamily="34" charset="0"/>
              <a:buChar char="•"/>
            </a:pPr>
            <a:endParaRPr lang="en-US" sz="2200" dirty="0" smtClean="0"/>
          </a:p>
        </p:txBody>
      </p:sp>
      <p:sp>
        <p:nvSpPr>
          <p:cNvPr id="8196" name="Rectangle 11"/>
          <p:cNvSpPr>
            <a:spLocks noGrp="1" noChangeArrowheads="1"/>
          </p:cNvSpPr>
          <p:nvPr>
            <p:ph type="title"/>
          </p:nvPr>
        </p:nvSpPr>
        <p:spPr>
          <a:xfrm>
            <a:off x="539552" y="476250"/>
            <a:ext cx="7992888" cy="576263"/>
          </a:xfrm>
        </p:spPr>
        <p:txBody>
          <a:bodyPr/>
          <a:lstStyle/>
          <a:p>
            <a:pPr eaLnBrk="1" hangingPunct="1"/>
            <a:r>
              <a:rPr lang="da-DK" sz="2200" dirty="0" err="1" smtClean="0"/>
              <a:t>Effectiveness</a:t>
            </a:r>
            <a:r>
              <a:rPr lang="da-DK" sz="2200" dirty="0" smtClean="0"/>
              <a:t> of </a:t>
            </a:r>
            <a:r>
              <a:rPr lang="da-DK" sz="2200" dirty="0" err="1" smtClean="0"/>
              <a:t>Psychotherapy</a:t>
            </a:r>
            <a:r>
              <a:rPr lang="da-DK" sz="2200" dirty="0" smtClean="0"/>
              <a:t> in the Practice </a:t>
            </a:r>
            <a:r>
              <a:rPr lang="da-DK" sz="2200" dirty="0" err="1" smtClean="0"/>
              <a:t>Sector</a:t>
            </a:r>
            <a:endParaRPr lang="da-DK" sz="2200" dirty="0" smtClean="0"/>
          </a:p>
        </p:txBody>
      </p:sp>
    </p:spTree>
    <p:extLst>
      <p:ext uri="{BB962C8B-B14F-4D97-AF65-F5344CB8AC3E}">
        <p14:creationId xmlns:p14="http://schemas.microsoft.com/office/powerpoint/2010/main" val="3540099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dsholder til sidefod 3"/>
          <p:cNvSpPr>
            <a:spLocks noGrp="1"/>
          </p:cNvSpPr>
          <p:nvPr>
            <p:ph type="ftr" sz="quarter" idx="10"/>
          </p:nvPr>
        </p:nvSpPr>
        <p:spPr>
          <a:noFill/>
        </p:spPr>
        <p:txBody>
          <a:bodyPr/>
          <a:lstStyle/>
          <a:p>
            <a:r>
              <a:rPr lang="da-DK" smtClean="0"/>
              <a:t>Department of Psychology</a:t>
            </a:r>
          </a:p>
        </p:txBody>
      </p:sp>
      <p:sp>
        <p:nvSpPr>
          <p:cNvPr id="9219" name="Rectangle 1026"/>
          <p:cNvSpPr>
            <a:spLocks noGrp="1" noChangeArrowheads="1"/>
          </p:cNvSpPr>
          <p:nvPr>
            <p:ph type="title"/>
          </p:nvPr>
        </p:nvSpPr>
        <p:spPr>
          <a:xfrm>
            <a:off x="683568" y="404664"/>
            <a:ext cx="5891212" cy="576263"/>
          </a:xfrm>
        </p:spPr>
        <p:txBody>
          <a:bodyPr/>
          <a:lstStyle/>
          <a:p>
            <a:pPr eaLnBrk="1" hangingPunct="1"/>
            <a:r>
              <a:rPr lang="da-DK" sz="2800" dirty="0" smtClean="0"/>
              <a:t>Idekatalog</a:t>
            </a:r>
          </a:p>
        </p:txBody>
      </p:sp>
      <p:sp>
        <p:nvSpPr>
          <p:cNvPr id="9220" name="Rectangle 1027"/>
          <p:cNvSpPr>
            <a:spLocks noGrp="1" noChangeArrowheads="1"/>
          </p:cNvSpPr>
          <p:nvPr>
            <p:ph type="body" idx="1"/>
          </p:nvPr>
        </p:nvSpPr>
        <p:spPr>
          <a:xfrm>
            <a:off x="683568" y="1124744"/>
            <a:ext cx="7273925" cy="4608512"/>
          </a:xfrm>
        </p:spPr>
        <p:txBody>
          <a:bodyPr/>
          <a:lstStyle/>
          <a:p>
            <a:pPr lvl="0">
              <a:buFont typeface="Arial" panose="020B0604020202020204" pitchFamily="34" charset="0"/>
              <a:buChar char="•"/>
            </a:pPr>
            <a:r>
              <a:rPr lang="da-DK" sz="2400" dirty="0"/>
              <a:t>Jf. tidligere:</a:t>
            </a:r>
          </a:p>
          <a:p>
            <a:pPr lvl="1">
              <a:buFont typeface="Arial" panose="020B0604020202020204" pitchFamily="34" charset="0"/>
              <a:buChar char="•"/>
            </a:pPr>
            <a:r>
              <a:rPr lang="da-DK" sz="2200" dirty="0" smtClean="0"/>
              <a:t>Naturalistiske </a:t>
            </a:r>
            <a:r>
              <a:rPr lang="da-DK" sz="2200" dirty="0"/>
              <a:t>studier</a:t>
            </a:r>
          </a:p>
          <a:p>
            <a:pPr lvl="1">
              <a:buFont typeface="Arial" panose="020B0604020202020204" pitchFamily="34" charset="0"/>
              <a:buChar char="•"/>
            </a:pPr>
            <a:r>
              <a:rPr lang="da-DK" sz="2200" dirty="0" smtClean="0"/>
              <a:t>RCT</a:t>
            </a:r>
          </a:p>
          <a:p>
            <a:pPr lvl="1">
              <a:buFont typeface="Arial" panose="020B0604020202020204" pitchFamily="34" charset="0"/>
              <a:buChar char="•"/>
            </a:pPr>
            <a:r>
              <a:rPr lang="en-US" sz="2200" dirty="0" smtClean="0"/>
              <a:t>Significant </a:t>
            </a:r>
            <a:r>
              <a:rPr lang="en-US" sz="2200" dirty="0"/>
              <a:t>experiences</a:t>
            </a:r>
            <a:endParaRPr lang="da-DK" sz="2200" dirty="0"/>
          </a:p>
          <a:p>
            <a:pPr lvl="1">
              <a:buFont typeface="Arial" panose="020B0604020202020204" pitchFamily="34" charset="0"/>
              <a:buChar char="•"/>
            </a:pPr>
            <a:r>
              <a:rPr lang="da-DK" sz="2200" dirty="0"/>
              <a:t>Kvalitativ forskning: Klient interview</a:t>
            </a:r>
          </a:p>
          <a:p>
            <a:pPr lvl="0">
              <a:buFont typeface="Arial" panose="020B0604020202020204" pitchFamily="34" charset="0"/>
              <a:buChar char="•"/>
            </a:pPr>
            <a:r>
              <a:rPr lang="en-US" sz="2400" dirty="0" smtClean="0"/>
              <a:t>Sudden </a:t>
            </a:r>
            <a:r>
              <a:rPr lang="en-US" sz="2400" dirty="0"/>
              <a:t>gains (Tang &amp; </a:t>
            </a:r>
            <a:r>
              <a:rPr lang="en-US" sz="2400" dirty="0" err="1"/>
              <a:t>DeRubeis</a:t>
            </a:r>
            <a:r>
              <a:rPr lang="en-US" sz="2400" dirty="0"/>
              <a:t>, 1999)</a:t>
            </a:r>
            <a:endParaRPr lang="da-DK" sz="2400" dirty="0"/>
          </a:p>
          <a:p>
            <a:pPr lvl="0">
              <a:buFont typeface="Arial" panose="020B0604020202020204" pitchFamily="34" charset="0"/>
              <a:buChar char="•"/>
            </a:pPr>
            <a:r>
              <a:rPr lang="da-DK" sz="2400" dirty="0"/>
              <a:t>Case series (udvikling af </a:t>
            </a:r>
            <a:r>
              <a:rPr lang="da-DK" sz="2400" dirty="0" err="1"/>
              <a:t>terapetiske</a:t>
            </a:r>
            <a:r>
              <a:rPr lang="da-DK" sz="2400" dirty="0"/>
              <a:t> strategier)</a:t>
            </a:r>
          </a:p>
          <a:p>
            <a:pPr lvl="0">
              <a:buFont typeface="Arial" panose="020B0604020202020204" pitchFamily="34" charset="0"/>
              <a:buChar char="•"/>
            </a:pPr>
            <a:r>
              <a:rPr lang="en-US" sz="2400" dirty="0"/>
              <a:t>Non-responders</a:t>
            </a:r>
            <a:endParaRPr lang="da-DK" sz="2400" dirty="0"/>
          </a:p>
          <a:p>
            <a:pPr lvl="0">
              <a:buFont typeface="Arial" panose="020B0604020202020204" pitchFamily="34" charset="0"/>
              <a:buChar char="•"/>
            </a:pPr>
            <a:r>
              <a:rPr lang="en-US" sz="2400" dirty="0"/>
              <a:t>Evidence-Based Case Studies</a:t>
            </a:r>
            <a:endParaRPr lang="da-DK" sz="2400" dirty="0"/>
          </a:p>
          <a:p>
            <a:pPr lvl="0">
              <a:buFont typeface="Arial" panose="020B0604020202020204" pitchFamily="34" charset="0"/>
              <a:buChar char="•"/>
            </a:pPr>
            <a:r>
              <a:rPr lang="da-DK" sz="2400" dirty="0" err="1" smtClean="0"/>
              <a:t>Task</a:t>
            </a:r>
            <a:r>
              <a:rPr lang="da-DK" sz="2400" dirty="0" smtClean="0"/>
              <a:t> </a:t>
            </a:r>
            <a:r>
              <a:rPr lang="da-DK" sz="2400" dirty="0" err="1"/>
              <a:t>analysis</a:t>
            </a:r>
            <a:endParaRPr lang="da-DK" sz="2400" dirty="0"/>
          </a:p>
        </p:txBody>
      </p:sp>
    </p:spTree>
    <p:extLst>
      <p:ext uri="{BB962C8B-B14F-4D97-AF65-F5344CB8AC3E}">
        <p14:creationId xmlns:p14="http://schemas.microsoft.com/office/powerpoint/2010/main" val="3690468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dsholder til sidefod 3"/>
          <p:cNvSpPr>
            <a:spLocks noGrp="1"/>
          </p:cNvSpPr>
          <p:nvPr>
            <p:ph type="ftr" sz="quarter" idx="10"/>
          </p:nvPr>
        </p:nvSpPr>
        <p:spPr>
          <a:noFill/>
        </p:spPr>
        <p:txBody>
          <a:bodyPr/>
          <a:lstStyle/>
          <a:p>
            <a:r>
              <a:rPr lang="da-DK" smtClean="0"/>
              <a:t>Department of Psychology</a:t>
            </a:r>
          </a:p>
        </p:txBody>
      </p:sp>
      <p:sp>
        <p:nvSpPr>
          <p:cNvPr id="9219" name="Rectangle 1026"/>
          <p:cNvSpPr>
            <a:spLocks noGrp="1" noChangeArrowheads="1"/>
          </p:cNvSpPr>
          <p:nvPr>
            <p:ph type="title"/>
          </p:nvPr>
        </p:nvSpPr>
        <p:spPr>
          <a:xfrm>
            <a:off x="683568" y="404664"/>
            <a:ext cx="5891212" cy="576263"/>
          </a:xfrm>
        </p:spPr>
        <p:txBody>
          <a:bodyPr/>
          <a:lstStyle/>
          <a:p>
            <a:pPr eaLnBrk="1" hangingPunct="1"/>
            <a:r>
              <a:rPr lang="da-DK" sz="2800" dirty="0" smtClean="0"/>
              <a:t>Konkrete initiativer</a:t>
            </a:r>
          </a:p>
        </p:txBody>
      </p:sp>
      <p:sp>
        <p:nvSpPr>
          <p:cNvPr id="9220" name="Rectangle 1027"/>
          <p:cNvSpPr>
            <a:spLocks noGrp="1" noChangeArrowheads="1"/>
          </p:cNvSpPr>
          <p:nvPr>
            <p:ph type="body" idx="1"/>
          </p:nvPr>
        </p:nvSpPr>
        <p:spPr>
          <a:xfrm>
            <a:off x="683568" y="1124744"/>
            <a:ext cx="7273925" cy="4608512"/>
          </a:xfrm>
        </p:spPr>
        <p:txBody>
          <a:bodyPr/>
          <a:lstStyle/>
          <a:p>
            <a:pPr lvl="0">
              <a:buFont typeface="Arial" panose="020B0604020202020204" pitchFamily="34" charset="0"/>
              <a:buChar char="•"/>
            </a:pPr>
            <a:r>
              <a:rPr lang="da-DK" sz="2400" dirty="0" smtClean="0"/>
              <a:t>Specialeprojekter formuleret af privatpraktiserende sættes ”i udbud” på Institut for Psykologis hjemmeside</a:t>
            </a:r>
            <a:endParaRPr lang="da-DK" sz="2400" dirty="0"/>
          </a:p>
        </p:txBody>
      </p:sp>
    </p:spTree>
    <p:extLst>
      <p:ext uri="{BB962C8B-B14F-4D97-AF65-F5344CB8AC3E}">
        <p14:creationId xmlns:p14="http://schemas.microsoft.com/office/powerpoint/2010/main" val="253487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sidefod 3"/>
          <p:cNvSpPr>
            <a:spLocks noGrp="1"/>
          </p:cNvSpPr>
          <p:nvPr>
            <p:ph type="ftr" sz="quarter" idx="10"/>
          </p:nvPr>
        </p:nvSpPr>
        <p:spPr>
          <a:noFill/>
        </p:spPr>
        <p:txBody>
          <a:bodyPr/>
          <a:lstStyle/>
          <a:p>
            <a:r>
              <a:rPr lang="da-DK" smtClean="0"/>
              <a:t>Department of Psychology</a:t>
            </a:r>
          </a:p>
        </p:txBody>
      </p:sp>
      <p:sp>
        <p:nvSpPr>
          <p:cNvPr id="4099" name="Rectangle 6"/>
          <p:cNvSpPr>
            <a:spLocks noGrp="1" noChangeArrowheads="1"/>
          </p:cNvSpPr>
          <p:nvPr>
            <p:ph type="body" idx="1"/>
          </p:nvPr>
        </p:nvSpPr>
        <p:spPr>
          <a:xfrm>
            <a:off x="971600" y="1340768"/>
            <a:ext cx="6577012" cy="4791075"/>
          </a:xfrm>
        </p:spPr>
        <p:txBody>
          <a:bodyPr/>
          <a:lstStyle/>
          <a:p>
            <a:pPr lvl="0">
              <a:buFont typeface="Arial" pitchFamily="34" charset="0"/>
              <a:buChar char="•"/>
            </a:pPr>
            <a:r>
              <a:rPr lang="da-DK" sz="2400" dirty="0" smtClean="0"/>
              <a:t>APA: </a:t>
            </a:r>
            <a:r>
              <a:rPr lang="da-DK" sz="2400" dirty="0" err="1" smtClean="0"/>
              <a:t>Scientist-practitioner</a:t>
            </a:r>
            <a:r>
              <a:rPr lang="da-DK" sz="2400" dirty="0"/>
              <a:t> </a:t>
            </a:r>
            <a:r>
              <a:rPr lang="da-DK" sz="2400" dirty="0" smtClean="0"/>
              <a:t>model (Boulder konferencen 1949)</a:t>
            </a:r>
            <a:endParaRPr lang="da-DK" sz="2400" dirty="0"/>
          </a:p>
          <a:p>
            <a:pPr lvl="0">
              <a:buFont typeface="Arial" pitchFamily="34" charset="0"/>
              <a:buChar char="•"/>
            </a:pPr>
            <a:r>
              <a:rPr lang="da-DK" sz="2400" dirty="0" err="1" smtClean="0"/>
              <a:t>Scientist-practitioner</a:t>
            </a:r>
            <a:r>
              <a:rPr lang="da-DK" sz="2400" dirty="0" smtClean="0"/>
              <a:t> </a:t>
            </a:r>
            <a:r>
              <a:rPr lang="da-DK" sz="2400" dirty="0" err="1"/>
              <a:t>gap</a:t>
            </a:r>
            <a:r>
              <a:rPr lang="da-DK" sz="2400" dirty="0"/>
              <a:t> </a:t>
            </a:r>
            <a:r>
              <a:rPr lang="da-DK" sz="2400" dirty="0" smtClean="0"/>
              <a:t>– flere studier indikerer, at klinikere kun i begrænset omfang bruger forskningsresultater</a:t>
            </a:r>
            <a:r>
              <a:rPr lang="da-DK" sz="2400" dirty="0"/>
              <a:t> </a:t>
            </a:r>
            <a:r>
              <a:rPr lang="da-DK" sz="2400" dirty="0" smtClean="0"/>
              <a:t>til at informere praksis (Cohen et al., 1986; </a:t>
            </a:r>
            <a:r>
              <a:rPr lang="da-DK" sz="2400" dirty="0" err="1" smtClean="0"/>
              <a:t>Morrow</a:t>
            </a:r>
            <a:r>
              <a:rPr lang="da-DK" sz="2400" dirty="0" smtClean="0"/>
              <a:t>-Bradley &amp; Elliott, 1986; Safran et al., 2011)</a:t>
            </a:r>
            <a:endParaRPr lang="da-DK" sz="2400" dirty="0"/>
          </a:p>
        </p:txBody>
      </p:sp>
      <p:sp>
        <p:nvSpPr>
          <p:cNvPr id="4100" name="Rectangle 11"/>
          <p:cNvSpPr>
            <a:spLocks noGrp="1" noChangeArrowheads="1"/>
          </p:cNvSpPr>
          <p:nvPr>
            <p:ph type="title"/>
          </p:nvPr>
        </p:nvSpPr>
        <p:spPr>
          <a:xfrm>
            <a:off x="1043608" y="476672"/>
            <a:ext cx="7416824" cy="576263"/>
          </a:xfrm>
        </p:spPr>
        <p:txBody>
          <a:bodyPr/>
          <a:lstStyle/>
          <a:p>
            <a:pPr eaLnBrk="1" hangingPunct="1"/>
            <a:r>
              <a:rPr lang="da-DK" sz="2800" dirty="0" err="1" smtClean="0"/>
              <a:t>Scientist-practitioner</a:t>
            </a:r>
            <a:r>
              <a:rPr lang="da-DK" sz="2800" dirty="0" smtClean="0"/>
              <a:t> modellen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sidefod 3"/>
          <p:cNvSpPr>
            <a:spLocks noGrp="1"/>
          </p:cNvSpPr>
          <p:nvPr>
            <p:ph type="ftr" sz="quarter" idx="10"/>
          </p:nvPr>
        </p:nvSpPr>
        <p:spPr>
          <a:noFill/>
        </p:spPr>
        <p:txBody>
          <a:bodyPr/>
          <a:lstStyle/>
          <a:p>
            <a:r>
              <a:rPr lang="da-DK" smtClean="0"/>
              <a:t>Department of Psychology</a:t>
            </a:r>
          </a:p>
        </p:txBody>
      </p:sp>
      <p:sp>
        <p:nvSpPr>
          <p:cNvPr id="4099" name="Rectangle 6"/>
          <p:cNvSpPr>
            <a:spLocks noGrp="1" noChangeArrowheads="1"/>
          </p:cNvSpPr>
          <p:nvPr>
            <p:ph type="body" idx="1"/>
          </p:nvPr>
        </p:nvSpPr>
        <p:spPr>
          <a:xfrm>
            <a:off x="971600" y="1340768"/>
            <a:ext cx="7128792" cy="4791075"/>
          </a:xfrm>
        </p:spPr>
        <p:txBody>
          <a:bodyPr/>
          <a:lstStyle/>
          <a:p>
            <a:pPr lvl="0">
              <a:buFont typeface="Arial" pitchFamily="34" charset="0"/>
              <a:buChar char="•"/>
            </a:pPr>
            <a:r>
              <a:rPr lang="da-DK" sz="2400" dirty="0" smtClean="0"/>
              <a:t>”Science” forstås typisk </a:t>
            </a:r>
            <a:r>
              <a:rPr lang="da-DK" sz="2400" dirty="0"/>
              <a:t>som naturvidenskabeligt orienteret forskning snarere end kvalitativ og fx </a:t>
            </a:r>
            <a:r>
              <a:rPr lang="da-DK" sz="2400" dirty="0" err="1"/>
              <a:t>casebaseret</a:t>
            </a:r>
            <a:r>
              <a:rPr lang="da-DK" sz="2400" dirty="0"/>
              <a:t> forskning</a:t>
            </a:r>
          </a:p>
          <a:p>
            <a:pPr lvl="0">
              <a:buFont typeface="Arial" pitchFamily="34" charset="0"/>
              <a:buChar char="•"/>
            </a:pPr>
            <a:r>
              <a:rPr lang="da-DK" sz="2400" dirty="0" smtClean="0"/>
              <a:t>Tendensen </a:t>
            </a:r>
            <a:r>
              <a:rPr lang="da-DK" sz="2400" dirty="0"/>
              <a:t>er </a:t>
            </a:r>
            <a:r>
              <a:rPr lang="da-DK" sz="2400" dirty="0" smtClean="0"/>
              <a:t>måske </a:t>
            </a:r>
            <a:r>
              <a:rPr lang="da-DK" sz="2400" dirty="0"/>
              <a:t>ved at ændre sig:</a:t>
            </a:r>
          </a:p>
          <a:p>
            <a:pPr lvl="1">
              <a:buFont typeface="Arial" pitchFamily="34" charset="0"/>
              <a:buChar char="•"/>
            </a:pPr>
            <a:r>
              <a:rPr lang="da-DK" sz="2200" dirty="0" smtClean="0"/>
              <a:t>Evidensbaseret terapi </a:t>
            </a:r>
            <a:r>
              <a:rPr lang="da-DK" sz="2200" u="sng" dirty="0" smtClean="0"/>
              <a:t>kan</a:t>
            </a:r>
            <a:r>
              <a:rPr lang="da-DK" sz="2200" dirty="0" smtClean="0"/>
              <a:t> have </a:t>
            </a:r>
            <a:r>
              <a:rPr lang="da-DK" sz="2200" dirty="0"/>
              <a:t>klar praksisrelevans (traditionel psykodynamisk terapi er ikke særlig effektivt overfor </a:t>
            </a:r>
            <a:r>
              <a:rPr lang="da-DK" sz="2200" dirty="0" smtClean="0"/>
              <a:t>bulimi; Poulsen et al., 2014)</a:t>
            </a:r>
            <a:endParaRPr lang="da-DK" sz="2200" dirty="0"/>
          </a:p>
          <a:p>
            <a:pPr lvl="1">
              <a:buFont typeface="Arial" pitchFamily="34" charset="0"/>
              <a:buChar char="•"/>
            </a:pPr>
            <a:r>
              <a:rPr lang="da-DK" sz="2200" dirty="0" smtClean="0"/>
              <a:t>Dodo-effekten </a:t>
            </a:r>
            <a:r>
              <a:rPr lang="da-DK" sz="2200" dirty="0"/>
              <a:t>citeres ofte af terapeuter</a:t>
            </a:r>
          </a:p>
          <a:p>
            <a:pPr lvl="1">
              <a:buFont typeface="Arial" pitchFamily="34" charset="0"/>
              <a:buChar char="•"/>
            </a:pPr>
            <a:r>
              <a:rPr lang="da-DK" sz="2200" dirty="0" smtClean="0"/>
              <a:t>Der </a:t>
            </a:r>
            <a:r>
              <a:rPr lang="da-DK" sz="2200" dirty="0"/>
              <a:t>er også evidens for værdien af individuel tilpasning til patienten</a:t>
            </a:r>
          </a:p>
        </p:txBody>
      </p:sp>
      <p:sp>
        <p:nvSpPr>
          <p:cNvPr id="4100" name="Rectangle 11"/>
          <p:cNvSpPr>
            <a:spLocks noGrp="1" noChangeArrowheads="1"/>
          </p:cNvSpPr>
          <p:nvPr>
            <p:ph type="title"/>
          </p:nvPr>
        </p:nvSpPr>
        <p:spPr>
          <a:xfrm>
            <a:off x="1043608" y="476672"/>
            <a:ext cx="7416824" cy="576263"/>
          </a:xfrm>
        </p:spPr>
        <p:txBody>
          <a:bodyPr/>
          <a:lstStyle/>
          <a:p>
            <a:pPr eaLnBrk="1" hangingPunct="1"/>
            <a:r>
              <a:rPr lang="da-DK" sz="2800" dirty="0" err="1" smtClean="0"/>
              <a:t>Scientist-practitioner</a:t>
            </a:r>
            <a:r>
              <a:rPr lang="da-DK" sz="2800" smtClean="0"/>
              <a:t> modellen</a:t>
            </a:r>
            <a:endParaRPr lang="da-DK" sz="2800" dirty="0" smtClean="0"/>
          </a:p>
        </p:txBody>
      </p:sp>
    </p:spTree>
    <p:extLst>
      <p:ext uri="{BB962C8B-B14F-4D97-AF65-F5344CB8AC3E}">
        <p14:creationId xmlns:p14="http://schemas.microsoft.com/office/powerpoint/2010/main" val="3806632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sidefod 3"/>
          <p:cNvSpPr>
            <a:spLocks noGrp="1"/>
          </p:cNvSpPr>
          <p:nvPr>
            <p:ph type="ftr" sz="quarter" idx="10"/>
          </p:nvPr>
        </p:nvSpPr>
        <p:spPr>
          <a:noFill/>
        </p:spPr>
        <p:txBody>
          <a:bodyPr/>
          <a:lstStyle/>
          <a:p>
            <a:r>
              <a:rPr lang="da-DK" smtClean="0"/>
              <a:t>Department of Psychology</a:t>
            </a:r>
          </a:p>
        </p:txBody>
      </p:sp>
      <p:sp>
        <p:nvSpPr>
          <p:cNvPr id="4099" name="Rectangle 6"/>
          <p:cNvSpPr>
            <a:spLocks noGrp="1" noChangeArrowheads="1"/>
          </p:cNvSpPr>
          <p:nvPr>
            <p:ph type="body" idx="1"/>
          </p:nvPr>
        </p:nvSpPr>
        <p:spPr>
          <a:xfrm>
            <a:off x="971600" y="1340768"/>
            <a:ext cx="7128792" cy="4791075"/>
          </a:xfrm>
        </p:spPr>
        <p:txBody>
          <a:bodyPr/>
          <a:lstStyle/>
          <a:p>
            <a:pPr lvl="0">
              <a:buFont typeface="Arial" pitchFamily="34" charset="0"/>
              <a:buChar char="•"/>
            </a:pPr>
            <a:r>
              <a:rPr lang="da-DK" sz="2400" dirty="0" smtClean="0"/>
              <a:t>Ikke </a:t>
            </a:r>
            <a:r>
              <a:rPr lang="da-DK" sz="2400" dirty="0"/>
              <a:t>desto mindre: </a:t>
            </a:r>
            <a:r>
              <a:rPr lang="da-DK" sz="2400" dirty="0" smtClean="0"/>
              <a:t>Ofte bruges forskning til at </a:t>
            </a:r>
            <a:r>
              <a:rPr lang="da-DK" sz="2400" u="sng" dirty="0" smtClean="0"/>
              <a:t>legitimere</a:t>
            </a:r>
            <a:r>
              <a:rPr lang="da-DK" sz="2400" dirty="0" smtClean="0"/>
              <a:t> snarere end at </a:t>
            </a:r>
            <a:r>
              <a:rPr lang="da-DK" sz="2400" dirty="0"/>
              <a:t>informere </a:t>
            </a:r>
            <a:r>
              <a:rPr lang="da-DK" sz="2400" dirty="0" smtClean="0"/>
              <a:t>praksis</a:t>
            </a:r>
          </a:p>
          <a:p>
            <a:pPr>
              <a:buFont typeface="Arial" pitchFamily="34" charset="0"/>
              <a:buChar char="•"/>
            </a:pPr>
            <a:r>
              <a:rPr lang="da-DK" sz="2400" dirty="0" smtClean="0"/>
              <a:t>Alternativ tilgang: ”</a:t>
            </a:r>
            <a:r>
              <a:rPr lang="da-DK" sz="2400" dirty="0"/>
              <a:t>Practice-</a:t>
            </a:r>
            <a:r>
              <a:rPr lang="da-DK" sz="2400" dirty="0" err="1"/>
              <a:t>oriented</a:t>
            </a:r>
            <a:r>
              <a:rPr lang="da-DK" sz="2400" dirty="0"/>
              <a:t> Research” </a:t>
            </a:r>
            <a:r>
              <a:rPr lang="da-DK" sz="2400" dirty="0" smtClean="0"/>
              <a:t>- forskningsstrategier</a:t>
            </a:r>
            <a:r>
              <a:rPr lang="da-DK" sz="2400" dirty="0"/>
              <a:t>, der i højere grad involverer klinikere mere direkte i design og/eller implementering af </a:t>
            </a:r>
            <a:r>
              <a:rPr lang="da-DK" sz="2400" dirty="0" smtClean="0"/>
              <a:t>forskning [</a:t>
            </a:r>
            <a:r>
              <a:rPr lang="da-DK" sz="2400" dirty="0" err="1" smtClean="0"/>
              <a:t>Castonguay</a:t>
            </a:r>
            <a:r>
              <a:rPr lang="da-DK" sz="2400" dirty="0" smtClean="0"/>
              <a:t> et al., 2013; Temanummer </a:t>
            </a:r>
            <a:r>
              <a:rPr lang="da-DK" sz="2400" dirty="0"/>
              <a:t>af </a:t>
            </a:r>
            <a:r>
              <a:rPr lang="da-DK" sz="2400" i="1" dirty="0" err="1"/>
              <a:t>Psychotherapy</a:t>
            </a:r>
            <a:r>
              <a:rPr lang="da-DK" sz="2400" i="1" dirty="0"/>
              <a:t> </a:t>
            </a:r>
            <a:r>
              <a:rPr lang="da-DK" sz="2400" i="1" dirty="0" smtClean="0"/>
              <a:t>Research</a:t>
            </a:r>
            <a:r>
              <a:rPr lang="da-DK" sz="2400" dirty="0" smtClean="0"/>
              <a:t> (2015), </a:t>
            </a:r>
            <a:r>
              <a:rPr lang="da-DK" sz="2400" i="1" dirty="0" smtClean="0"/>
              <a:t>25</a:t>
            </a:r>
            <a:r>
              <a:rPr lang="da-DK" sz="2400" dirty="0" smtClean="0"/>
              <a:t>(1)]</a:t>
            </a:r>
            <a:endParaRPr lang="da-DK" sz="2400" dirty="0"/>
          </a:p>
        </p:txBody>
      </p:sp>
      <p:sp>
        <p:nvSpPr>
          <p:cNvPr id="4100" name="Rectangle 11"/>
          <p:cNvSpPr>
            <a:spLocks noGrp="1" noChangeArrowheads="1"/>
          </p:cNvSpPr>
          <p:nvPr>
            <p:ph type="title"/>
          </p:nvPr>
        </p:nvSpPr>
        <p:spPr>
          <a:xfrm>
            <a:off x="1043608" y="476672"/>
            <a:ext cx="7416824" cy="576263"/>
          </a:xfrm>
        </p:spPr>
        <p:txBody>
          <a:bodyPr/>
          <a:lstStyle/>
          <a:p>
            <a:pPr eaLnBrk="1" hangingPunct="1"/>
            <a:r>
              <a:rPr lang="da-DK" sz="2800" dirty="0" smtClean="0"/>
              <a:t>Practice-</a:t>
            </a:r>
            <a:r>
              <a:rPr lang="da-DK" sz="2800" dirty="0" err="1" smtClean="0"/>
              <a:t>oriented</a:t>
            </a:r>
            <a:r>
              <a:rPr lang="da-DK" sz="2800" dirty="0" smtClean="0"/>
              <a:t> research</a:t>
            </a:r>
          </a:p>
        </p:txBody>
      </p:sp>
    </p:spTree>
    <p:extLst>
      <p:ext uri="{BB962C8B-B14F-4D97-AF65-F5344CB8AC3E}">
        <p14:creationId xmlns:p14="http://schemas.microsoft.com/office/powerpoint/2010/main" val="1074625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sidefod 3"/>
          <p:cNvSpPr>
            <a:spLocks noGrp="1"/>
          </p:cNvSpPr>
          <p:nvPr>
            <p:ph type="ftr" sz="quarter" idx="10"/>
          </p:nvPr>
        </p:nvSpPr>
        <p:spPr>
          <a:noFill/>
        </p:spPr>
        <p:txBody>
          <a:bodyPr/>
          <a:lstStyle/>
          <a:p>
            <a:r>
              <a:rPr lang="da-DK" smtClean="0"/>
              <a:t>Department of Psychology</a:t>
            </a:r>
          </a:p>
        </p:txBody>
      </p:sp>
      <p:sp>
        <p:nvSpPr>
          <p:cNvPr id="4099" name="Rectangle 6"/>
          <p:cNvSpPr>
            <a:spLocks noGrp="1" noChangeArrowheads="1"/>
          </p:cNvSpPr>
          <p:nvPr>
            <p:ph type="body" idx="1"/>
          </p:nvPr>
        </p:nvSpPr>
        <p:spPr>
          <a:xfrm>
            <a:off x="971600" y="1340768"/>
            <a:ext cx="7128792" cy="4791075"/>
          </a:xfrm>
        </p:spPr>
        <p:txBody>
          <a:bodyPr/>
          <a:lstStyle/>
          <a:p>
            <a:pPr lvl="0">
              <a:buFont typeface="Arial" pitchFamily="34" charset="0"/>
              <a:buChar char="•"/>
            </a:pPr>
            <a:r>
              <a:rPr lang="da-DK" sz="2400" dirty="0" smtClean="0"/>
              <a:t>Tre tilgange (</a:t>
            </a:r>
            <a:r>
              <a:rPr lang="da-DK" sz="2400" dirty="0" err="1" smtClean="0"/>
              <a:t>Castonguay</a:t>
            </a:r>
            <a:r>
              <a:rPr lang="da-DK" sz="2400" dirty="0" smtClean="0"/>
              <a:t> </a:t>
            </a:r>
            <a:r>
              <a:rPr lang="da-DK" sz="2400" dirty="0"/>
              <a:t>et al., 2103</a:t>
            </a:r>
            <a:r>
              <a:rPr lang="da-DK" sz="2400" dirty="0" smtClean="0"/>
              <a:t>):</a:t>
            </a:r>
          </a:p>
          <a:p>
            <a:pPr lvl="1">
              <a:buFont typeface="Arial" pitchFamily="34" charset="0"/>
              <a:buChar char="•"/>
            </a:pPr>
            <a:r>
              <a:rPr lang="da-DK" sz="2200" dirty="0" smtClean="0"/>
              <a:t>Patient-</a:t>
            </a:r>
            <a:r>
              <a:rPr lang="da-DK" sz="2200" dirty="0" err="1" smtClean="0"/>
              <a:t>focused</a:t>
            </a:r>
            <a:r>
              <a:rPr lang="da-DK" sz="2200" dirty="0" smtClean="0"/>
              <a:t> Research</a:t>
            </a:r>
          </a:p>
          <a:p>
            <a:pPr lvl="1">
              <a:buFont typeface="Arial" pitchFamily="34" charset="0"/>
              <a:buChar char="•"/>
            </a:pPr>
            <a:r>
              <a:rPr lang="da-DK" sz="2200" dirty="0" smtClean="0"/>
              <a:t>Practice-</a:t>
            </a:r>
            <a:r>
              <a:rPr lang="da-DK" sz="2200" dirty="0" err="1" smtClean="0"/>
              <a:t>Based</a:t>
            </a:r>
            <a:r>
              <a:rPr lang="da-DK" sz="2200" dirty="0" smtClean="0"/>
              <a:t> </a:t>
            </a:r>
            <a:r>
              <a:rPr lang="da-DK" sz="2200" dirty="0" err="1" smtClean="0"/>
              <a:t>Evidence</a:t>
            </a:r>
            <a:endParaRPr lang="da-DK" sz="2200" dirty="0"/>
          </a:p>
          <a:p>
            <a:pPr lvl="1">
              <a:buFont typeface="Arial" pitchFamily="34" charset="0"/>
              <a:buChar char="•"/>
            </a:pPr>
            <a:r>
              <a:rPr lang="da-DK" sz="2200" dirty="0" smtClean="0"/>
              <a:t>Practice </a:t>
            </a:r>
            <a:r>
              <a:rPr lang="da-DK" sz="2200" dirty="0"/>
              <a:t>research </a:t>
            </a:r>
            <a:r>
              <a:rPr lang="da-DK" sz="2200" dirty="0" err="1" smtClean="0"/>
              <a:t>networks</a:t>
            </a:r>
            <a:endParaRPr lang="da-DK" sz="2200" dirty="0" smtClean="0"/>
          </a:p>
          <a:p>
            <a:pPr lvl="0">
              <a:buFont typeface="Arial" pitchFamily="34" charset="0"/>
              <a:buChar char="•"/>
            </a:pPr>
            <a:endParaRPr lang="da-DK" sz="2400" dirty="0"/>
          </a:p>
        </p:txBody>
      </p:sp>
      <p:sp>
        <p:nvSpPr>
          <p:cNvPr id="4100" name="Rectangle 11"/>
          <p:cNvSpPr>
            <a:spLocks noGrp="1" noChangeArrowheads="1"/>
          </p:cNvSpPr>
          <p:nvPr>
            <p:ph type="title"/>
          </p:nvPr>
        </p:nvSpPr>
        <p:spPr>
          <a:xfrm>
            <a:off x="1043608" y="476672"/>
            <a:ext cx="7416824" cy="576263"/>
          </a:xfrm>
        </p:spPr>
        <p:txBody>
          <a:bodyPr/>
          <a:lstStyle/>
          <a:p>
            <a:pPr eaLnBrk="1" hangingPunct="1"/>
            <a:r>
              <a:rPr lang="da-DK" sz="2800" dirty="0" smtClean="0"/>
              <a:t>Practice-</a:t>
            </a:r>
            <a:r>
              <a:rPr lang="da-DK" sz="2800" dirty="0" err="1" smtClean="0"/>
              <a:t>oriented</a:t>
            </a:r>
            <a:r>
              <a:rPr lang="da-DK" sz="2800" dirty="0" smtClean="0"/>
              <a:t> research</a:t>
            </a:r>
          </a:p>
        </p:txBody>
      </p:sp>
    </p:spTree>
    <p:extLst>
      <p:ext uri="{BB962C8B-B14F-4D97-AF65-F5344CB8AC3E}">
        <p14:creationId xmlns:p14="http://schemas.microsoft.com/office/powerpoint/2010/main" val="462077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sidefod 3"/>
          <p:cNvSpPr>
            <a:spLocks noGrp="1"/>
          </p:cNvSpPr>
          <p:nvPr>
            <p:ph type="ftr" sz="quarter" idx="10"/>
          </p:nvPr>
        </p:nvSpPr>
        <p:spPr>
          <a:noFill/>
        </p:spPr>
        <p:txBody>
          <a:bodyPr/>
          <a:lstStyle/>
          <a:p>
            <a:r>
              <a:rPr lang="da-DK" smtClean="0"/>
              <a:t>Department of Psychology</a:t>
            </a:r>
          </a:p>
        </p:txBody>
      </p:sp>
      <p:sp>
        <p:nvSpPr>
          <p:cNvPr id="4099" name="Rectangle 6"/>
          <p:cNvSpPr>
            <a:spLocks noGrp="1" noChangeArrowheads="1"/>
          </p:cNvSpPr>
          <p:nvPr>
            <p:ph type="body" idx="1"/>
          </p:nvPr>
        </p:nvSpPr>
        <p:spPr>
          <a:xfrm>
            <a:off x="971600" y="1340768"/>
            <a:ext cx="7128792" cy="4791075"/>
          </a:xfrm>
        </p:spPr>
        <p:txBody>
          <a:bodyPr/>
          <a:lstStyle/>
          <a:p>
            <a:pPr lvl="0">
              <a:buFont typeface="Arial" pitchFamily="34" charset="0"/>
              <a:buChar char="•"/>
            </a:pPr>
            <a:r>
              <a:rPr lang="da-DK" sz="2400" dirty="0" smtClean="0"/>
              <a:t>Fra </a:t>
            </a:r>
            <a:r>
              <a:rPr lang="da-DK" sz="2400" dirty="0" err="1" smtClean="0"/>
              <a:t>one</a:t>
            </a:r>
            <a:r>
              <a:rPr lang="da-DK" sz="2400" dirty="0" smtClean="0"/>
              <a:t>-</a:t>
            </a:r>
            <a:r>
              <a:rPr lang="da-DK" sz="2400" dirty="0" err="1" smtClean="0"/>
              <a:t>size</a:t>
            </a:r>
            <a:r>
              <a:rPr lang="da-DK" sz="2400" dirty="0" smtClean="0"/>
              <a:t>-</a:t>
            </a:r>
            <a:r>
              <a:rPr lang="da-DK" sz="2400" dirty="0" err="1" smtClean="0"/>
              <a:t>fits</a:t>
            </a:r>
            <a:r>
              <a:rPr lang="da-DK" sz="2400" dirty="0" smtClean="0"/>
              <a:t>-all evidensbaseret terapi </a:t>
            </a:r>
            <a:r>
              <a:rPr lang="da-DK" sz="2400" dirty="0"/>
              <a:t>til </a:t>
            </a:r>
            <a:r>
              <a:rPr lang="da-DK" sz="2400" dirty="0" smtClean="0"/>
              <a:t>systemer</a:t>
            </a:r>
            <a:r>
              <a:rPr lang="da-DK" sz="2400" dirty="0"/>
              <a:t>, der fokuserer på at sikre den enkelte klients </a:t>
            </a:r>
            <a:r>
              <a:rPr lang="da-DK" sz="2400" dirty="0" smtClean="0"/>
              <a:t>udbytte</a:t>
            </a:r>
          </a:p>
          <a:p>
            <a:pPr lvl="0">
              <a:buFont typeface="Arial" pitchFamily="34" charset="0"/>
              <a:buChar char="•"/>
            </a:pPr>
            <a:r>
              <a:rPr lang="da-DK" sz="2400" dirty="0" smtClean="0"/>
              <a:t>Klientens udbytte</a:t>
            </a:r>
            <a:r>
              <a:rPr lang="da-DK" sz="2400" dirty="0"/>
              <a:t> monitoreres</a:t>
            </a:r>
            <a:r>
              <a:rPr lang="da-DK" sz="2400" dirty="0" smtClean="0"/>
              <a:t> </a:t>
            </a:r>
            <a:r>
              <a:rPr lang="da-DK" sz="2400" dirty="0"/>
              <a:t>fra session til session og udbyttet sammenlignes med det </a:t>
            </a:r>
            <a:r>
              <a:rPr lang="da-DK" sz="2400" dirty="0" smtClean="0"/>
              <a:t>forventede udbytte hos gennemsnitklienten </a:t>
            </a:r>
            <a:r>
              <a:rPr lang="da-DK" sz="2400" dirty="0"/>
              <a:t>med lignende </a:t>
            </a:r>
            <a:r>
              <a:rPr lang="da-DK" sz="2400" dirty="0" smtClean="0"/>
              <a:t>karakteristika</a:t>
            </a:r>
          </a:p>
          <a:p>
            <a:pPr lvl="0">
              <a:buFont typeface="Arial" pitchFamily="34" charset="0"/>
              <a:buChar char="•"/>
            </a:pPr>
            <a:r>
              <a:rPr lang="da-DK" sz="2400" dirty="0" smtClean="0"/>
              <a:t>Afviger </a:t>
            </a:r>
            <a:r>
              <a:rPr lang="da-DK" sz="2400" dirty="0"/>
              <a:t>den konkrete klients </a:t>
            </a:r>
            <a:r>
              <a:rPr lang="da-DK" sz="2400" dirty="0" smtClean="0"/>
              <a:t>løbende </a:t>
            </a:r>
            <a:r>
              <a:rPr lang="da-DK" sz="2400" dirty="0"/>
              <a:t>bedring for meget fra det </a:t>
            </a:r>
            <a:r>
              <a:rPr lang="da-DK" sz="2400" dirty="0" smtClean="0"/>
              <a:t>forventede, </a:t>
            </a:r>
            <a:r>
              <a:rPr lang="da-DK" sz="2400" dirty="0"/>
              <a:t>gives der feedback om dette til </a:t>
            </a:r>
            <a:r>
              <a:rPr lang="da-DK" sz="2400" dirty="0" smtClean="0"/>
              <a:t>terapeuten</a:t>
            </a:r>
          </a:p>
          <a:p>
            <a:pPr lvl="0">
              <a:buFont typeface="Arial" pitchFamily="34" charset="0"/>
              <a:buChar char="•"/>
            </a:pPr>
            <a:r>
              <a:rPr lang="da-DK" sz="2400" dirty="0" smtClean="0"/>
              <a:t>Ex: PCOMS/FIT; OQ-45; CORE</a:t>
            </a:r>
            <a:endParaRPr lang="da-DK" sz="2400" dirty="0"/>
          </a:p>
          <a:p>
            <a:pPr lvl="0">
              <a:buFont typeface="Arial" pitchFamily="34" charset="0"/>
              <a:buChar char="•"/>
            </a:pPr>
            <a:endParaRPr lang="da-DK" sz="2400" dirty="0"/>
          </a:p>
        </p:txBody>
      </p:sp>
      <p:sp>
        <p:nvSpPr>
          <p:cNvPr id="4100" name="Rectangle 11"/>
          <p:cNvSpPr>
            <a:spLocks noGrp="1" noChangeArrowheads="1"/>
          </p:cNvSpPr>
          <p:nvPr>
            <p:ph type="title"/>
          </p:nvPr>
        </p:nvSpPr>
        <p:spPr>
          <a:xfrm>
            <a:off x="1043608" y="476672"/>
            <a:ext cx="7416824" cy="576263"/>
          </a:xfrm>
        </p:spPr>
        <p:txBody>
          <a:bodyPr/>
          <a:lstStyle/>
          <a:p>
            <a:pPr eaLnBrk="1" hangingPunct="1"/>
            <a:r>
              <a:rPr lang="da-DK" sz="2800" dirty="0"/>
              <a:t>Patient-</a:t>
            </a:r>
            <a:r>
              <a:rPr lang="da-DK" sz="2800" dirty="0" err="1"/>
              <a:t>focused</a:t>
            </a:r>
            <a:r>
              <a:rPr lang="da-DK" sz="2800" dirty="0"/>
              <a:t> research</a:t>
            </a:r>
            <a:endParaRPr lang="da-DK" sz="2800" dirty="0" smtClean="0"/>
          </a:p>
        </p:txBody>
      </p:sp>
    </p:spTree>
    <p:extLst>
      <p:ext uri="{BB962C8B-B14F-4D97-AF65-F5344CB8AC3E}">
        <p14:creationId xmlns:p14="http://schemas.microsoft.com/office/powerpoint/2010/main" val="1540908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sidefod 3"/>
          <p:cNvSpPr>
            <a:spLocks noGrp="1"/>
          </p:cNvSpPr>
          <p:nvPr>
            <p:ph type="ftr" sz="quarter" idx="10"/>
          </p:nvPr>
        </p:nvSpPr>
        <p:spPr>
          <a:noFill/>
        </p:spPr>
        <p:txBody>
          <a:bodyPr/>
          <a:lstStyle/>
          <a:p>
            <a:r>
              <a:rPr lang="da-DK" smtClean="0"/>
              <a:t>Department of Psychology</a:t>
            </a:r>
          </a:p>
        </p:txBody>
      </p:sp>
      <p:sp>
        <p:nvSpPr>
          <p:cNvPr id="4099" name="Rectangle 6"/>
          <p:cNvSpPr>
            <a:spLocks noGrp="1" noChangeArrowheads="1"/>
          </p:cNvSpPr>
          <p:nvPr>
            <p:ph type="body" idx="1"/>
          </p:nvPr>
        </p:nvSpPr>
        <p:spPr>
          <a:xfrm>
            <a:off x="971600" y="1340768"/>
            <a:ext cx="7128792" cy="4791075"/>
          </a:xfrm>
        </p:spPr>
        <p:txBody>
          <a:bodyPr/>
          <a:lstStyle/>
          <a:p>
            <a:pPr lvl="0">
              <a:buFont typeface="Arial" panose="020B0604020202020204" pitchFamily="34" charset="0"/>
              <a:buChar char="•"/>
            </a:pPr>
            <a:r>
              <a:rPr lang="da-DK" sz="2400" dirty="0" smtClean="0"/>
              <a:t>Kontrast </a:t>
            </a:r>
            <a:r>
              <a:rPr lang="da-DK" sz="2400" dirty="0"/>
              <a:t>til </a:t>
            </a:r>
            <a:r>
              <a:rPr lang="da-DK" sz="2400" dirty="0" err="1"/>
              <a:t>Evidence-Based</a:t>
            </a:r>
            <a:r>
              <a:rPr lang="da-DK" sz="2400" dirty="0"/>
              <a:t> </a:t>
            </a:r>
            <a:r>
              <a:rPr lang="da-DK" sz="2400" dirty="0" smtClean="0"/>
              <a:t>Practice</a:t>
            </a:r>
          </a:p>
          <a:p>
            <a:pPr lvl="0">
              <a:buFont typeface="Arial" panose="020B0604020202020204" pitchFamily="34" charset="0"/>
              <a:buChar char="•"/>
            </a:pPr>
            <a:r>
              <a:rPr lang="da-DK" sz="2400" dirty="0" smtClean="0"/>
              <a:t>Bredere </a:t>
            </a:r>
            <a:r>
              <a:rPr lang="da-DK" sz="2400" dirty="0"/>
              <a:t>tilgang end patientfokuseret forskning </a:t>
            </a:r>
            <a:r>
              <a:rPr lang="da-DK" sz="2400" dirty="0" smtClean="0"/>
              <a:t>(det </a:t>
            </a:r>
            <a:r>
              <a:rPr lang="da-DK" sz="2400" dirty="0"/>
              <a:t>meste patientfokuserede forskning vil falde indenfor betegnelsen Praksisbaseret </a:t>
            </a:r>
            <a:r>
              <a:rPr lang="da-DK" sz="2400" dirty="0" smtClean="0"/>
              <a:t>evidens)</a:t>
            </a:r>
          </a:p>
          <a:p>
            <a:pPr lvl="0">
              <a:buFont typeface="Arial" panose="020B0604020202020204" pitchFamily="34" charset="0"/>
              <a:buChar char="•"/>
            </a:pPr>
            <a:r>
              <a:rPr lang="da-DK" sz="2400" dirty="0" smtClean="0"/>
              <a:t>Vedrører </a:t>
            </a:r>
            <a:r>
              <a:rPr lang="da-DK" sz="2400" dirty="0"/>
              <a:t>al forskning i effekten af terapi i daglig praksis som er baseret på et etableret </a:t>
            </a:r>
            <a:r>
              <a:rPr lang="da-DK" sz="2400" dirty="0" smtClean="0"/>
              <a:t>måleredskab (fx </a:t>
            </a:r>
            <a:r>
              <a:rPr lang="da-DK" sz="2400" dirty="0"/>
              <a:t>OQ-45, CORE, </a:t>
            </a:r>
            <a:r>
              <a:rPr lang="da-DK" sz="2400" dirty="0" smtClean="0"/>
              <a:t>PCOMS)</a:t>
            </a:r>
          </a:p>
          <a:p>
            <a:pPr lvl="0">
              <a:buFont typeface="Arial" panose="020B0604020202020204" pitchFamily="34" charset="0"/>
              <a:buChar char="•"/>
            </a:pPr>
            <a:r>
              <a:rPr lang="da-DK" sz="2400" dirty="0" smtClean="0"/>
              <a:t>Fund </a:t>
            </a:r>
            <a:r>
              <a:rPr lang="da-DK" sz="2400" dirty="0"/>
              <a:t>fra denne </a:t>
            </a:r>
            <a:r>
              <a:rPr lang="da-DK" sz="2400" dirty="0" smtClean="0"/>
              <a:t>tilgang: Større forskel </a:t>
            </a:r>
            <a:r>
              <a:rPr lang="da-DK" sz="2400" dirty="0"/>
              <a:t>i effekt mellem </a:t>
            </a:r>
            <a:r>
              <a:rPr lang="da-DK" sz="2400" i="1" dirty="0"/>
              <a:t>terapeuter</a:t>
            </a:r>
            <a:r>
              <a:rPr lang="da-DK" sz="2400" dirty="0"/>
              <a:t> </a:t>
            </a:r>
            <a:r>
              <a:rPr lang="da-DK" sz="2400" dirty="0" smtClean="0"/>
              <a:t>end </a:t>
            </a:r>
            <a:r>
              <a:rPr lang="da-DK" sz="2400" dirty="0"/>
              <a:t>mellem </a:t>
            </a:r>
            <a:r>
              <a:rPr lang="da-DK" sz="2400" i="1" dirty="0" smtClean="0"/>
              <a:t>terapiformer</a:t>
            </a:r>
            <a:r>
              <a:rPr lang="da-DK" sz="2400" dirty="0" smtClean="0"/>
              <a:t> (</a:t>
            </a:r>
            <a:r>
              <a:rPr lang="da-DK" sz="2400" dirty="0" err="1" smtClean="0"/>
              <a:t>Wampold</a:t>
            </a:r>
            <a:r>
              <a:rPr lang="da-DK" sz="2400" dirty="0" smtClean="0"/>
              <a:t> </a:t>
            </a:r>
            <a:r>
              <a:rPr lang="da-DK" sz="2400" dirty="0"/>
              <a:t>&amp; </a:t>
            </a:r>
            <a:r>
              <a:rPr lang="da-DK" sz="2400" dirty="0" smtClean="0"/>
              <a:t>Brown, 2005)</a:t>
            </a:r>
            <a:endParaRPr lang="da-DK" sz="2400" dirty="0"/>
          </a:p>
        </p:txBody>
      </p:sp>
      <p:sp>
        <p:nvSpPr>
          <p:cNvPr id="4100" name="Rectangle 11"/>
          <p:cNvSpPr>
            <a:spLocks noGrp="1" noChangeArrowheads="1"/>
          </p:cNvSpPr>
          <p:nvPr>
            <p:ph type="title"/>
          </p:nvPr>
        </p:nvSpPr>
        <p:spPr>
          <a:xfrm>
            <a:off x="1043608" y="476672"/>
            <a:ext cx="7416824" cy="576263"/>
          </a:xfrm>
        </p:spPr>
        <p:txBody>
          <a:bodyPr/>
          <a:lstStyle/>
          <a:p>
            <a:pPr eaLnBrk="1" hangingPunct="1"/>
            <a:r>
              <a:rPr lang="da-DK" sz="2800" dirty="0"/>
              <a:t>Practice-</a:t>
            </a:r>
            <a:r>
              <a:rPr lang="da-DK" sz="2800" dirty="0" err="1"/>
              <a:t>Based</a:t>
            </a:r>
            <a:r>
              <a:rPr lang="da-DK" sz="2800" dirty="0"/>
              <a:t> </a:t>
            </a:r>
            <a:r>
              <a:rPr lang="da-DK" sz="2800" dirty="0" err="1"/>
              <a:t>Evidence</a:t>
            </a:r>
            <a:endParaRPr lang="da-DK" sz="2800" dirty="0" smtClean="0"/>
          </a:p>
        </p:txBody>
      </p:sp>
    </p:spTree>
    <p:extLst>
      <p:ext uri="{BB962C8B-B14F-4D97-AF65-F5344CB8AC3E}">
        <p14:creationId xmlns:p14="http://schemas.microsoft.com/office/powerpoint/2010/main" val="539739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sidefod 3"/>
          <p:cNvSpPr>
            <a:spLocks noGrp="1"/>
          </p:cNvSpPr>
          <p:nvPr>
            <p:ph type="ftr" sz="quarter" idx="10"/>
          </p:nvPr>
        </p:nvSpPr>
        <p:spPr>
          <a:noFill/>
        </p:spPr>
        <p:txBody>
          <a:bodyPr/>
          <a:lstStyle/>
          <a:p>
            <a:r>
              <a:rPr lang="da-DK" smtClean="0"/>
              <a:t>Department of Psychology</a:t>
            </a:r>
          </a:p>
        </p:txBody>
      </p:sp>
      <p:sp>
        <p:nvSpPr>
          <p:cNvPr id="4099" name="Rectangle 6"/>
          <p:cNvSpPr>
            <a:spLocks noGrp="1" noChangeArrowheads="1"/>
          </p:cNvSpPr>
          <p:nvPr>
            <p:ph type="body" idx="1"/>
          </p:nvPr>
        </p:nvSpPr>
        <p:spPr>
          <a:xfrm>
            <a:off x="971600" y="980728"/>
            <a:ext cx="7560840" cy="5616624"/>
          </a:xfrm>
        </p:spPr>
        <p:txBody>
          <a:bodyPr/>
          <a:lstStyle/>
          <a:p>
            <a:pPr>
              <a:buFont typeface="Arial" pitchFamily="34" charset="0"/>
              <a:buChar char="•"/>
            </a:pPr>
            <a:r>
              <a:rPr lang="en-US" sz="2000" dirty="0" err="1" smtClean="0"/>
              <a:t>Wampold</a:t>
            </a:r>
            <a:r>
              <a:rPr lang="en-US" sz="2000" dirty="0" smtClean="0"/>
              <a:t> </a:t>
            </a:r>
            <a:r>
              <a:rPr lang="en-US" sz="2000" dirty="0"/>
              <a:t>&amp; Brown, </a:t>
            </a:r>
            <a:r>
              <a:rPr lang="en-US" sz="2000" dirty="0" smtClean="0"/>
              <a:t>2005:</a:t>
            </a:r>
          </a:p>
          <a:p>
            <a:pPr lvl="1">
              <a:buFont typeface="Arial" pitchFamily="34" charset="0"/>
              <a:buChar char="•"/>
            </a:pPr>
            <a:r>
              <a:rPr lang="en-US" sz="2000" dirty="0" smtClean="0"/>
              <a:t>581 </a:t>
            </a:r>
            <a:r>
              <a:rPr lang="en-US" sz="2000" dirty="0" err="1" smtClean="0"/>
              <a:t>terapeuter</a:t>
            </a:r>
            <a:r>
              <a:rPr lang="en-US" sz="2000" dirty="0" smtClean="0"/>
              <a:t>; 6.000+ </a:t>
            </a:r>
            <a:r>
              <a:rPr lang="en-US" sz="2000" dirty="0" err="1" smtClean="0"/>
              <a:t>klienter</a:t>
            </a:r>
            <a:r>
              <a:rPr lang="en-US" sz="2000" dirty="0" smtClean="0"/>
              <a:t>.</a:t>
            </a:r>
          </a:p>
          <a:p>
            <a:pPr lvl="1">
              <a:buFont typeface="Arial" pitchFamily="34" charset="0"/>
              <a:buChar char="•"/>
            </a:pPr>
            <a:r>
              <a:rPr lang="en-US" sz="2000" dirty="0" err="1" smtClean="0"/>
              <a:t>Hverken</a:t>
            </a:r>
            <a:r>
              <a:rPr lang="en-US" sz="2000" dirty="0" smtClean="0"/>
              <a:t> </a:t>
            </a:r>
            <a:r>
              <a:rPr lang="en-US" sz="2000" dirty="0" err="1"/>
              <a:t>klienternes</a:t>
            </a:r>
            <a:r>
              <a:rPr lang="en-US" sz="2000" dirty="0"/>
              <a:t> alder, </a:t>
            </a:r>
            <a:r>
              <a:rPr lang="en-US" sz="2000" dirty="0" err="1"/>
              <a:t>køn</a:t>
            </a:r>
            <a:r>
              <a:rPr lang="en-US" sz="2000" dirty="0"/>
              <a:t> </a:t>
            </a:r>
            <a:r>
              <a:rPr lang="en-US" sz="2000" dirty="0" err="1"/>
              <a:t>eller</a:t>
            </a:r>
            <a:r>
              <a:rPr lang="en-US" sz="2000" dirty="0"/>
              <a:t> diagnose </a:t>
            </a:r>
            <a:r>
              <a:rPr lang="en-US" sz="2000" dirty="0" err="1"/>
              <a:t>havde</a:t>
            </a:r>
            <a:r>
              <a:rPr lang="en-US" sz="2000" dirty="0"/>
              <a:t> </a:t>
            </a:r>
            <a:r>
              <a:rPr lang="en-US" sz="2000" dirty="0" err="1" smtClean="0"/>
              <a:t>markant</a:t>
            </a:r>
            <a:r>
              <a:rPr lang="en-US" sz="2000" dirty="0" smtClean="0"/>
              <a:t> </a:t>
            </a:r>
            <a:r>
              <a:rPr lang="en-US" sz="2000" dirty="0" err="1" smtClean="0"/>
              <a:t>betydning</a:t>
            </a:r>
            <a:r>
              <a:rPr lang="en-US" sz="2000" dirty="0" smtClean="0"/>
              <a:t> </a:t>
            </a:r>
            <a:r>
              <a:rPr lang="en-US" sz="2000" dirty="0"/>
              <a:t>for </a:t>
            </a:r>
            <a:r>
              <a:rPr lang="en-US" sz="2000" dirty="0" err="1"/>
              <a:t>resultatet</a:t>
            </a:r>
            <a:r>
              <a:rPr lang="en-US" sz="2000" dirty="0"/>
              <a:t> – </a:t>
            </a:r>
            <a:r>
              <a:rPr lang="en-US" sz="2000" dirty="0" err="1"/>
              <a:t>og</a:t>
            </a:r>
            <a:r>
              <a:rPr lang="en-US" sz="2000" dirty="0"/>
              <a:t> </a:t>
            </a:r>
            <a:r>
              <a:rPr lang="en-US" sz="2000" dirty="0" err="1"/>
              <a:t>heller</a:t>
            </a:r>
            <a:r>
              <a:rPr lang="en-US" sz="2000" dirty="0"/>
              <a:t> </a:t>
            </a:r>
            <a:r>
              <a:rPr lang="en-US" sz="2000" dirty="0" err="1"/>
              <a:t>ikke</a:t>
            </a:r>
            <a:r>
              <a:rPr lang="en-US" sz="2000" dirty="0"/>
              <a:t> </a:t>
            </a:r>
            <a:r>
              <a:rPr lang="en-US" sz="2000" dirty="0" err="1"/>
              <a:t>terapeuternes</a:t>
            </a:r>
            <a:r>
              <a:rPr lang="en-US" sz="2000" dirty="0"/>
              <a:t> </a:t>
            </a:r>
            <a:r>
              <a:rPr lang="en-US" sz="2000" dirty="0" err="1"/>
              <a:t>erfaring</a:t>
            </a:r>
            <a:r>
              <a:rPr lang="en-US" sz="2000" dirty="0"/>
              <a:t>, </a:t>
            </a:r>
            <a:r>
              <a:rPr lang="en-US" sz="2000" dirty="0" err="1"/>
              <a:t>uddannelse</a:t>
            </a:r>
            <a:r>
              <a:rPr lang="en-US" sz="2000" dirty="0"/>
              <a:t> </a:t>
            </a:r>
            <a:r>
              <a:rPr lang="en-US" sz="2000" dirty="0" err="1"/>
              <a:t>eller</a:t>
            </a:r>
            <a:r>
              <a:rPr lang="en-US" sz="2000" dirty="0"/>
              <a:t> </a:t>
            </a:r>
            <a:r>
              <a:rPr lang="en-US" sz="2000" dirty="0" err="1"/>
              <a:t>teoretiske</a:t>
            </a:r>
            <a:r>
              <a:rPr lang="en-US" sz="2000" dirty="0"/>
              <a:t> </a:t>
            </a:r>
            <a:r>
              <a:rPr lang="en-US" sz="2000" dirty="0" err="1"/>
              <a:t>orientering</a:t>
            </a:r>
            <a:endParaRPr lang="en-US" sz="2000" dirty="0" smtClean="0"/>
          </a:p>
          <a:p>
            <a:pPr lvl="1">
              <a:buFont typeface="Arial" pitchFamily="34" charset="0"/>
              <a:buChar char="•"/>
            </a:pPr>
            <a:r>
              <a:rPr lang="en-US" sz="2000" dirty="0" err="1" smtClean="0"/>
              <a:t>Undersøgelsen</a:t>
            </a:r>
            <a:r>
              <a:rPr lang="en-US" sz="2000" dirty="0" smtClean="0"/>
              <a:t> </a:t>
            </a:r>
            <a:r>
              <a:rPr lang="en-US" sz="2000" dirty="0" err="1" smtClean="0"/>
              <a:t>identificerede</a:t>
            </a:r>
            <a:r>
              <a:rPr lang="en-US" sz="2000" dirty="0" smtClean="0"/>
              <a:t> </a:t>
            </a:r>
            <a:r>
              <a:rPr lang="en-US" sz="2000" dirty="0" err="1" smtClean="0"/>
              <a:t>så</a:t>
            </a:r>
            <a:r>
              <a:rPr lang="en-US" sz="2000" dirty="0" smtClean="0"/>
              <a:t> </a:t>
            </a:r>
            <a:r>
              <a:rPr lang="en-US" sz="2000" dirty="0" err="1" smtClean="0"/>
              <a:t>på</a:t>
            </a:r>
            <a:r>
              <a:rPr lang="en-US" sz="2000" dirty="0" smtClean="0"/>
              <a:t> et </a:t>
            </a:r>
            <a:r>
              <a:rPr lang="en-US" sz="2000" dirty="0" err="1" smtClean="0"/>
              <a:t>givet</a:t>
            </a:r>
            <a:r>
              <a:rPr lang="en-US" sz="2000" dirty="0" smtClean="0"/>
              <a:t> </a:t>
            </a:r>
            <a:r>
              <a:rPr lang="en-US" sz="2000" dirty="0" err="1" smtClean="0"/>
              <a:t>tidspunkt</a:t>
            </a:r>
            <a:r>
              <a:rPr lang="en-US" sz="2000" dirty="0" smtClean="0"/>
              <a:t> de 25% </a:t>
            </a:r>
            <a:r>
              <a:rPr lang="en-US" sz="2000" dirty="0" err="1" smtClean="0"/>
              <a:t>af</a:t>
            </a:r>
            <a:r>
              <a:rPr lang="en-US" sz="2000" dirty="0" smtClean="0"/>
              <a:t> </a:t>
            </a:r>
            <a:r>
              <a:rPr lang="en-US" sz="2000" dirty="0" err="1" smtClean="0"/>
              <a:t>terapeuterne</a:t>
            </a:r>
            <a:r>
              <a:rPr lang="en-US" sz="2000" dirty="0" smtClean="0"/>
              <a:t>, </a:t>
            </a:r>
            <a:r>
              <a:rPr lang="en-US" sz="2000" dirty="0" err="1" smtClean="0"/>
              <a:t>hvis</a:t>
            </a:r>
            <a:r>
              <a:rPr lang="en-US" sz="2000" dirty="0" smtClean="0"/>
              <a:t> </a:t>
            </a:r>
            <a:r>
              <a:rPr lang="en-US" sz="2000" dirty="0" err="1" smtClean="0"/>
              <a:t>klienter</a:t>
            </a:r>
            <a:r>
              <a:rPr lang="en-US" sz="2000" dirty="0" smtClean="0"/>
              <a:t> </a:t>
            </a:r>
            <a:r>
              <a:rPr lang="en-US" sz="2000" dirty="0" err="1" smtClean="0"/>
              <a:t>havde</a:t>
            </a:r>
            <a:r>
              <a:rPr lang="en-US" sz="2000" dirty="0" smtClean="0"/>
              <a:t> de </a:t>
            </a:r>
            <a:r>
              <a:rPr lang="en-US" sz="2000" dirty="0" err="1" smtClean="0"/>
              <a:t>bedste</a:t>
            </a:r>
            <a:r>
              <a:rPr lang="en-US" sz="2000" dirty="0" smtClean="0"/>
              <a:t> </a:t>
            </a:r>
            <a:r>
              <a:rPr lang="en-US" sz="2000" dirty="0" err="1" smtClean="0"/>
              <a:t>resultater</a:t>
            </a:r>
            <a:r>
              <a:rPr lang="en-US" sz="2000" dirty="0" smtClean="0"/>
              <a:t>, </a:t>
            </a:r>
            <a:r>
              <a:rPr lang="en-US" sz="2000" dirty="0" err="1" smtClean="0"/>
              <a:t>og</a:t>
            </a:r>
            <a:r>
              <a:rPr lang="en-US" sz="2000" dirty="0" smtClean="0"/>
              <a:t> de 25 </a:t>
            </a:r>
            <a:r>
              <a:rPr lang="en-US" sz="2000" dirty="0" err="1" smtClean="0"/>
              <a:t>af</a:t>
            </a:r>
            <a:r>
              <a:rPr lang="en-US" sz="2000" dirty="0" smtClean="0"/>
              <a:t> </a:t>
            </a:r>
            <a:r>
              <a:rPr lang="en-US" sz="2000" dirty="0" err="1" smtClean="0"/>
              <a:t>terapeuterne</a:t>
            </a:r>
            <a:r>
              <a:rPr lang="en-US" sz="2000" dirty="0" smtClean="0"/>
              <a:t>, </a:t>
            </a:r>
            <a:r>
              <a:rPr lang="en-US" sz="2000" dirty="0" err="1" smtClean="0"/>
              <a:t>hvis</a:t>
            </a:r>
            <a:r>
              <a:rPr lang="en-US" sz="2000" dirty="0" smtClean="0"/>
              <a:t> </a:t>
            </a:r>
            <a:r>
              <a:rPr lang="en-US" sz="2000" dirty="0" err="1" smtClean="0"/>
              <a:t>klienter</a:t>
            </a:r>
            <a:r>
              <a:rPr lang="en-US" sz="2000" dirty="0" smtClean="0"/>
              <a:t> </a:t>
            </a:r>
            <a:r>
              <a:rPr lang="en-US" sz="2000" dirty="0" err="1" smtClean="0"/>
              <a:t>havde</a:t>
            </a:r>
            <a:r>
              <a:rPr lang="en-US" sz="2000" dirty="0" smtClean="0"/>
              <a:t> de </a:t>
            </a:r>
            <a:r>
              <a:rPr lang="en-US" sz="2000" dirty="0" err="1" smtClean="0"/>
              <a:t>dårligste</a:t>
            </a:r>
            <a:r>
              <a:rPr lang="en-US" sz="2000" dirty="0" smtClean="0"/>
              <a:t> </a:t>
            </a:r>
            <a:r>
              <a:rPr lang="en-US" sz="2000" dirty="0" err="1" smtClean="0"/>
              <a:t>resultater</a:t>
            </a:r>
            <a:endParaRPr lang="en-US" sz="2000" dirty="0" smtClean="0"/>
          </a:p>
          <a:p>
            <a:pPr lvl="1">
              <a:buFont typeface="Arial" pitchFamily="34" charset="0"/>
              <a:buChar char="•"/>
            </a:pPr>
            <a:r>
              <a:rPr lang="en-US" sz="2000" dirty="0" err="1" smtClean="0"/>
              <a:t>Ved</a:t>
            </a:r>
            <a:r>
              <a:rPr lang="en-US" sz="2000" dirty="0" smtClean="0"/>
              <a:t> </a:t>
            </a:r>
            <a:r>
              <a:rPr lang="en-US" sz="2000" dirty="0" err="1" smtClean="0"/>
              <a:t>en</a:t>
            </a:r>
            <a:r>
              <a:rPr lang="en-US" sz="2000" dirty="0" smtClean="0"/>
              <a:t> </a:t>
            </a:r>
            <a:r>
              <a:rPr lang="en-US" sz="2000" dirty="0" err="1" smtClean="0"/>
              <a:t>sammenligning</a:t>
            </a:r>
            <a:r>
              <a:rPr lang="en-US" sz="2000" dirty="0" smtClean="0"/>
              <a:t> </a:t>
            </a:r>
            <a:r>
              <a:rPr lang="en-US" sz="2000" dirty="0" err="1" smtClean="0"/>
              <a:t>af</a:t>
            </a:r>
            <a:r>
              <a:rPr lang="en-US" sz="2000" dirty="0" smtClean="0"/>
              <a:t> de to </a:t>
            </a:r>
            <a:r>
              <a:rPr lang="en-US" sz="2000" dirty="0" err="1" smtClean="0"/>
              <a:t>grupper</a:t>
            </a:r>
            <a:r>
              <a:rPr lang="en-US" sz="2000" dirty="0" smtClean="0"/>
              <a:t> </a:t>
            </a:r>
            <a:r>
              <a:rPr lang="en-US" sz="2000" dirty="0" err="1" smtClean="0"/>
              <a:t>på</a:t>
            </a:r>
            <a:r>
              <a:rPr lang="en-US" sz="2000" dirty="0" smtClean="0"/>
              <a:t> et </a:t>
            </a:r>
            <a:r>
              <a:rPr lang="en-US" sz="2000" dirty="0" err="1" smtClean="0"/>
              <a:t>senere</a:t>
            </a:r>
            <a:r>
              <a:rPr lang="en-US" sz="2000" dirty="0" smtClean="0"/>
              <a:t> </a:t>
            </a:r>
            <a:r>
              <a:rPr lang="en-US" sz="2000" dirty="0" err="1" smtClean="0"/>
              <a:t>tidspunkt</a:t>
            </a:r>
            <a:r>
              <a:rPr lang="en-US" sz="2000" dirty="0" smtClean="0"/>
              <a:t> </a:t>
            </a:r>
            <a:r>
              <a:rPr lang="en-US" sz="2000" dirty="0" err="1" smtClean="0"/>
              <a:t>var</a:t>
            </a:r>
            <a:r>
              <a:rPr lang="en-US" sz="2000" dirty="0" smtClean="0"/>
              <a:t> </a:t>
            </a:r>
            <a:r>
              <a:rPr lang="en-US" sz="2000" dirty="0" err="1" smtClean="0"/>
              <a:t>effektstørrelserne</a:t>
            </a:r>
            <a:r>
              <a:rPr lang="en-US" sz="2000" dirty="0" smtClean="0"/>
              <a:t> for de </a:t>
            </a:r>
            <a:r>
              <a:rPr lang="en-US" sz="2000" dirty="0" err="1" smtClean="0"/>
              <a:t>bedste</a:t>
            </a:r>
            <a:r>
              <a:rPr lang="en-US" sz="2000" dirty="0" smtClean="0"/>
              <a:t> </a:t>
            </a:r>
            <a:r>
              <a:rPr lang="en-US" sz="2000" dirty="0" err="1" smtClean="0"/>
              <a:t>terapeuter</a:t>
            </a:r>
            <a:r>
              <a:rPr lang="en-US" sz="2000" dirty="0" smtClean="0"/>
              <a:t> </a:t>
            </a:r>
            <a:r>
              <a:rPr lang="en-US" sz="2000" dirty="0" err="1" smtClean="0"/>
              <a:t>dobbelt</a:t>
            </a:r>
            <a:r>
              <a:rPr lang="en-US" sz="2000" dirty="0" smtClean="0"/>
              <a:t> </a:t>
            </a:r>
            <a:r>
              <a:rPr lang="en-US" sz="2000" dirty="0" err="1" smtClean="0"/>
              <a:t>så</a:t>
            </a:r>
            <a:r>
              <a:rPr lang="en-US" sz="2000" dirty="0" smtClean="0"/>
              <a:t> store </a:t>
            </a:r>
            <a:r>
              <a:rPr lang="en-US" sz="2000" dirty="0" err="1" smtClean="0"/>
              <a:t>som</a:t>
            </a:r>
            <a:r>
              <a:rPr lang="en-US" sz="2000" dirty="0" smtClean="0"/>
              <a:t> for de </a:t>
            </a:r>
            <a:r>
              <a:rPr lang="en-US" sz="2000" dirty="0" err="1" smtClean="0"/>
              <a:t>dårligste</a:t>
            </a:r>
            <a:r>
              <a:rPr lang="en-US" sz="2000" dirty="0" smtClean="0"/>
              <a:t> </a:t>
            </a:r>
            <a:r>
              <a:rPr lang="en-US" sz="2000" dirty="0" err="1" smtClean="0"/>
              <a:t>terapeuter</a:t>
            </a:r>
            <a:endParaRPr lang="en-US" sz="2000" dirty="0" smtClean="0"/>
          </a:p>
          <a:p>
            <a:pPr lvl="1">
              <a:buFont typeface="Arial" pitchFamily="34" charset="0"/>
              <a:buChar char="•"/>
            </a:pPr>
            <a:r>
              <a:rPr lang="en-US" sz="2000" dirty="0" smtClean="0"/>
              <a:t>- </a:t>
            </a:r>
            <a:r>
              <a:rPr lang="en-US" sz="2000" dirty="0" err="1" smtClean="0"/>
              <a:t>og</a:t>
            </a:r>
            <a:r>
              <a:rPr lang="en-US" sz="2000" dirty="0" smtClean="0"/>
              <a:t> for de </a:t>
            </a:r>
            <a:r>
              <a:rPr lang="en-US" sz="2000" dirty="0" err="1" smtClean="0"/>
              <a:t>af</a:t>
            </a:r>
            <a:r>
              <a:rPr lang="en-US" sz="2000" dirty="0" smtClean="0"/>
              <a:t> </a:t>
            </a:r>
            <a:r>
              <a:rPr lang="en-US" sz="2000" dirty="0" err="1" smtClean="0"/>
              <a:t>patienterne</a:t>
            </a:r>
            <a:r>
              <a:rPr lang="en-US" sz="2000" dirty="0" smtClean="0"/>
              <a:t>, der </a:t>
            </a:r>
            <a:r>
              <a:rPr lang="en-US" sz="2000" dirty="0" err="1" smtClean="0"/>
              <a:t>fik</a:t>
            </a:r>
            <a:r>
              <a:rPr lang="en-US" sz="2000" dirty="0" smtClean="0"/>
              <a:t> </a:t>
            </a:r>
            <a:r>
              <a:rPr lang="en-US" sz="2000" dirty="0" err="1" smtClean="0"/>
              <a:t>medicin</a:t>
            </a:r>
            <a:r>
              <a:rPr lang="en-US" sz="2000" dirty="0" smtClean="0"/>
              <a:t>, </a:t>
            </a:r>
            <a:r>
              <a:rPr lang="en-US" sz="2000" dirty="0" err="1" smtClean="0"/>
              <a:t>var</a:t>
            </a:r>
            <a:r>
              <a:rPr lang="en-US" sz="2000" dirty="0" smtClean="0"/>
              <a:t> </a:t>
            </a:r>
            <a:r>
              <a:rPr lang="en-US" sz="2000" dirty="0" err="1" smtClean="0"/>
              <a:t>effekterne</a:t>
            </a:r>
            <a:r>
              <a:rPr lang="en-US" sz="2000" dirty="0" smtClean="0"/>
              <a:t> </a:t>
            </a:r>
            <a:r>
              <a:rPr lang="en-US" sz="2000" dirty="0" err="1" smtClean="0"/>
              <a:t>af</a:t>
            </a:r>
            <a:r>
              <a:rPr lang="en-US" sz="2000" dirty="0" smtClean="0"/>
              <a:t> </a:t>
            </a:r>
            <a:r>
              <a:rPr lang="en-US" sz="2000" dirty="0" err="1" smtClean="0"/>
              <a:t>denne</a:t>
            </a:r>
            <a:r>
              <a:rPr lang="en-US" sz="2000" dirty="0" smtClean="0"/>
              <a:t> </a:t>
            </a:r>
            <a:r>
              <a:rPr lang="en-US" sz="2000" dirty="0" err="1" smtClean="0"/>
              <a:t>større</a:t>
            </a:r>
            <a:r>
              <a:rPr lang="en-US" sz="2000" dirty="0" smtClean="0"/>
              <a:t> hos de </a:t>
            </a:r>
            <a:r>
              <a:rPr lang="en-US" sz="2000" dirty="0" err="1" smtClean="0"/>
              <a:t>mest</a:t>
            </a:r>
            <a:r>
              <a:rPr lang="en-US" sz="2000" dirty="0" smtClean="0"/>
              <a:t> </a:t>
            </a:r>
            <a:r>
              <a:rPr lang="en-US" sz="2000" dirty="0" err="1" smtClean="0"/>
              <a:t>effektive</a:t>
            </a:r>
            <a:r>
              <a:rPr lang="en-US" sz="2000" dirty="0" smtClean="0"/>
              <a:t> </a:t>
            </a:r>
            <a:r>
              <a:rPr lang="en-US" sz="2000" dirty="0" err="1" smtClean="0"/>
              <a:t>terapeuter</a:t>
            </a:r>
            <a:r>
              <a:rPr lang="en-US" sz="2000" dirty="0" smtClean="0"/>
              <a:t> end hos de </a:t>
            </a:r>
            <a:r>
              <a:rPr lang="en-US" sz="2000" dirty="0" err="1" smtClean="0"/>
              <a:t>mindst</a:t>
            </a:r>
            <a:r>
              <a:rPr lang="en-US" sz="2000" dirty="0" smtClean="0"/>
              <a:t> </a:t>
            </a:r>
            <a:r>
              <a:rPr lang="en-US" sz="2000" dirty="0" err="1" smtClean="0"/>
              <a:t>effektive</a:t>
            </a:r>
            <a:endParaRPr lang="en-US" sz="2000" dirty="0" smtClean="0"/>
          </a:p>
        </p:txBody>
      </p:sp>
      <p:sp>
        <p:nvSpPr>
          <p:cNvPr id="4100" name="Rectangle 11"/>
          <p:cNvSpPr>
            <a:spLocks noGrp="1" noChangeArrowheads="1"/>
          </p:cNvSpPr>
          <p:nvPr>
            <p:ph type="title"/>
          </p:nvPr>
        </p:nvSpPr>
        <p:spPr>
          <a:xfrm>
            <a:off x="971600" y="332656"/>
            <a:ext cx="7416824" cy="576263"/>
          </a:xfrm>
        </p:spPr>
        <p:txBody>
          <a:bodyPr/>
          <a:lstStyle/>
          <a:p>
            <a:pPr eaLnBrk="1" hangingPunct="1"/>
            <a:r>
              <a:rPr lang="da-DK" sz="2800" dirty="0" smtClean="0"/>
              <a:t>Terapeut effekter</a:t>
            </a:r>
          </a:p>
        </p:txBody>
      </p:sp>
    </p:spTree>
    <p:extLst>
      <p:ext uri="{BB962C8B-B14F-4D97-AF65-F5344CB8AC3E}">
        <p14:creationId xmlns:p14="http://schemas.microsoft.com/office/powerpoint/2010/main" val="2095365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f_uk">
  <a:themeElements>
    <a:clrScheme name="samf_uk 1">
      <a:dk1>
        <a:srgbClr val="6E6E6E"/>
      </a:dk1>
      <a:lt1>
        <a:srgbClr val="FFFFFF"/>
      </a:lt1>
      <a:dk2>
        <a:srgbClr val="FF3718"/>
      </a:dk2>
      <a:lt2>
        <a:srgbClr val="6E6E6E"/>
      </a:lt2>
      <a:accent1>
        <a:srgbClr val="FF3718"/>
      </a:accent1>
      <a:accent2>
        <a:srgbClr val="FF5033"/>
      </a:accent2>
      <a:accent3>
        <a:srgbClr val="FFFFFF"/>
      </a:accent3>
      <a:accent4>
        <a:srgbClr val="5D5D5D"/>
      </a:accent4>
      <a:accent5>
        <a:srgbClr val="FFAEAB"/>
      </a:accent5>
      <a:accent6>
        <a:srgbClr val="E7482D"/>
      </a:accent6>
      <a:hlink>
        <a:srgbClr val="FF826D"/>
      </a:hlink>
      <a:folHlink>
        <a:srgbClr val="FFBEB3"/>
      </a:folHlink>
    </a:clrScheme>
    <a:fontScheme name="samf_uk">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f_uk 1">
        <a:dk1>
          <a:srgbClr val="6E6E6E"/>
        </a:dk1>
        <a:lt1>
          <a:srgbClr val="FFFFFF"/>
        </a:lt1>
        <a:dk2>
          <a:srgbClr val="FF3718"/>
        </a:dk2>
        <a:lt2>
          <a:srgbClr val="6E6E6E"/>
        </a:lt2>
        <a:accent1>
          <a:srgbClr val="FF3718"/>
        </a:accent1>
        <a:accent2>
          <a:srgbClr val="FF5033"/>
        </a:accent2>
        <a:accent3>
          <a:srgbClr val="FFFFFF"/>
        </a:accent3>
        <a:accent4>
          <a:srgbClr val="5D5D5D"/>
        </a:accent4>
        <a:accent5>
          <a:srgbClr val="FFAEAB"/>
        </a:accent5>
        <a:accent6>
          <a:srgbClr val="E7482D"/>
        </a:accent6>
        <a:hlink>
          <a:srgbClr val="FF826D"/>
        </a:hlink>
        <a:folHlink>
          <a:srgbClr val="FFBEB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3966</TotalTime>
  <Words>1363</Words>
  <Application>Microsoft Office PowerPoint</Application>
  <PresentationFormat>Skærmshow (4:3)</PresentationFormat>
  <Paragraphs>198</Paragraphs>
  <Slides>25</Slides>
  <Notes>25</Notes>
  <HiddenSlides>0</HiddenSlides>
  <MMClips>0</MMClips>
  <ScaleCrop>false</ScaleCrop>
  <HeadingPairs>
    <vt:vector size="4" baseType="variant">
      <vt:variant>
        <vt:lpstr>Tema</vt:lpstr>
      </vt:variant>
      <vt:variant>
        <vt:i4>1</vt:i4>
      </vt:variant>
      <vt:variant>
        <vt:lpstr>Diastitler</vt:lpstr>
      </vt:variant>
      <vt:variant>
        <vt:i4>25</vt:i4>
      </vt:variant>
    </vt:vector>
  </HeadingPairs>
  <TitlesOfParts>
    <vt:vector size="26" baseType="lpstr">
      <vt:lpstr>samf_uk</vt:lpstr>
      <vt:lpstr>Forskning i privat praksis</vt:lpstr>
      <vt:lpstr>Program</vt:lpstr>
      <vt:lpstr>Scientist-practitioner modellen</vt:lpstr>
      <vt:lpstr>Scientist-practitioner modellen</vt:lpstr>
      <vt:lpstr>Practice-oriented research</vt:lpstr>
      <vt:lpstr>Practice-oriented research</vt:lpstr>
      <vt:lpstr>Patient-focused research</vt:lpstr>
      <vt:lpstr>Practice-Based Evidence</vt:lpstr>
      <vt:lpstr>Terapeut effekter</vt:lpstr>
      <vt:lpstr>Practice research networks (PRN)</vt:lpstr>
      <vt:lpstr>Effectiveness of Psychotherapy in the Practice Sector</vt:lpstr>
      <vt:lpstr>Dataindsamling - generelt</vt:lpstr>
      <vt:lpstr>EPPS: Instrumenter – basisoplysninger, tp</vt:lpstr>
      <vt:lpstr>Procedure for indsamling af klientdata</vt:lpstr>
      <vt:lpstr>Instrumenter – start, klienter</vt:lpstr>
      <vt:lpstr>Instrumenter – hver 3. session</vt:lpstr>
      <vt:lpstr>Instrumenter - afslutning</vt:lpstr>
      <vt:lpstr>Instrumenter – tilvalg af videooptagelse</vt:lpstr>
      <vt:lpstr>Effectiveness of Psychotherapy in the Practice Sector</vt:lpstr>
      <vt:lpstr>Effectiveness of Psychotherapy in the Practice Sector</vt:lpstr>
      <vt:lpstr>Effectiveness of Psychotherapy in the Practice Sector</vt:lpstr>
      <vt:lpstr>Daly &amp; Mallinckrodt (2009)</vt:lpstr>
      <vt:lpstr>Effectiveness of Psychotherapy in the Practice Sector</vt:lpstr>
      <vt:lpstr>Idekatalog</vt:lpstr>
      <vt:lpstr>Konkrete initiativer</vt:lpstr>
    </vt:vector>
  </TitlesOfParts>
  <Company>Københavns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install</dc:creator>
  <cp:lastModifiedBy>Stig Bernt Poulsen</cp:lastModifiedBy>
  <cp:revision>320</cp:revision>
  <dcterms:created xsi:type="dcterms:W3CDTF">2005-11-10T15:02:29Z</dcterms:created>
  <dcterms:modified xsi:type="dcterms:W3CDTF">2016-12-08T18:06:39Z</dcterms:modified>
</cp:coreProperties>
</file>